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drawings/drawing1.xml" ContentType="application/vnd.openxmlformats-officedocument.drawingml.chartshapes+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Lst>
  <p:notesMasterIdLst>
    <p:notesMasterId r:id="rId15"/>
  </p:notesMasterIdLst>
  <p:sldIdLst>
    <p:sldId id="256" r:id="rId6"/>
    <p:sldId id="264" r:id="rId7"/>
    <p:sldId id="265" r:id="rId8"/>
    <p:sldId id="270" r:id="rId9"/>
    <p:sldId id="258" r:id="rId10"/>
    <p:sldId id="259" r:id="rId11"/>
    <p:sldId id="269" r:id="rId12"/>
    <p:sldId id="262" r:id="rId13"/>
    <p:sldId id="260"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3519" autoAdjust="0"/>
  </p:normalViewPr>
  <p:slideViewPr>
    <p:cSldViewPr>
      <p:cViewPr varScale="1">
        <p:scale>
          <a:sx n="38" d="100"/>
          <a:sy n="38" d="100"/>
        </p:scale>
        <p:origin x="792" y="3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1.xml"/><Relationship Id="rId1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tableStyles" Target="tableStyles.xml"/><Relationship Id="rId14" Type="http://schemas.openxmlformats.org/officeDocument/2006/relationships/slide" Target="slides/slide9.xml"/><Relationship Id="rId9" Type="http://schemas.openxmlformats.org/officeDocument/2006/relationships/slide" Target="slides/slide4.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16666666666666666"/>
          <c:y val="3.1250000000000002E-3"/>
          <c:w val="0.63749999999999996"/>
          <c:h val="0.95625000000000004"/>
        </c:manualLayout>
      </c:layout>
      <c:doughnutChart>
        <c:varyColors val="1"/>
        <c:ser>
          <c:idx val="0"/>
          <c:order val="0"/>
          <c:tx>
            <c:strRef>
              <c:f>Sheet1!$B$1</c:f>
              <c:strCache>
                <c:ptCount val="1"/>
                <c:pt idx="0">
                  <c:v>Sales</c:v>
                </c:pt>
              </c:strCache>
            </c:strRef>
          </c:tx>
          <c:dPt>
            <c:idx val="1"/>
            <c:bubble3D val="0"/>
            <c:spPr>
              <a:solidFill>
                <a:srgbClr val="CC0000"/>
              </a:solidFill>
            </c:spPr>
          </c:dPt>
          <c:cat>
            <c:strRef>
              <c:f>Sheet1!$A$2:$A$5</c:f>
              <c:strCache>
                <c:ptCount val="3"/>
                <c:pt idx="0">
                  <c:v>hand up</c:v>
                </c:pt>
                <c:pt idx="1">
                  <c:v>hands together</c:v>
                </c:pt>
                <c:pt idx="2">
                  <c:v>hands out</c:v>
                </c:pt>
              </c:strCache>
            </c:strRef>
          </c:cat>
          <c:val>
            <c:numRef>
              <c:f>Sheet1!$B$2:$B$5</c:f>
              <c:numCache>
                <c:formatCode>General</c:formatCode>
                <c:ptCount val="4"/>
                <c:pt idx="0">
                  <c:v>33</c:v>
                </c:pt>
                <c:pt idx="1">
                  <c:v>33</c:v>
                </c:pt>
                <c:pt idx="2">
                  <c:v>33</c:v>
                </c:pt>
              </c:numCache>
            </c:numRef>
          </c:val>
        </c:ser>
        <c:dLbls>
          <c:showLegendKey val="0"/>
          <c:showVal val="0"/>
          <c:showCatName val="0"/>
          <c:showSerName val="0"/>
          <c:showPercent val="0"/>
          <c:showBubbleSize val="0"/>
          <c:showLeaderLines val="1"/>
        </c:dLbls>
        <c:firstSliceAng val="102"/>
        <c:holeSize val="78"/>
      </c:doughnutChart>
      <c:spPr>
        <a:noFill/>
        <a:ln w="25400">
          <a:noFill/>
        </a:ln>
      </c:spPr>
    </c:plotArea>
    <c:plotVisOnly val="1"/>
    <c:dispBlanksAs val="gap"/>
    <c:showDLblsOverMax val="0"/>
  </c:chart>
  <c:spPr>
    <a:noFill/>
  </c:spPr>
  <c:txPr>
    <a:bodyPr/>
    <a:lstStyle/>
    <a:p>
      <a:pPr>
        <a:defRPr sz="1800">
          <a:solidFill>
            <a:schemeClr val="accent2">
              <a:lumMod val="40000"/>
              <a:lumOff val="60000"/>
            </a:schemeClr>
          </a:solidFill>
        </a:defRPr>
      </a:pPr>
      <a:endParaRPr lang="en-US"/>
    </a:p>
  </c:txPr>
  <c:externalData r:id="rId1">
    <c:autoUpdate val="0"/>
  </c:externalData>
  <c:userShapes r:id="rId2"/>
</c:chartSpace>
</file>

<file path=ppt/diagrams/_rels/data1.xml.rels><?xml version="1.0" encoding="UTF-8" standalone="yes"?>
<Relationships xmlns="http://schemas.openxmlformats.org/package/2006/relationships"><Relationship Id="rId2" Type="http://schemas.microsoft.com/office/2007/relationships/hdphoto" Target="../media/hdphoto1.wdp"/><Relationship Id="rId1" Type="http://schemas.openxmlformats.org/officeDocument/2006/relationships/image" Target="../media/image7.png"/></Relationships>
</file>

<file path=ppt/diagrams/_rels/drawing1.xml.rels><?xml version="1.0" encoding="UTF-8" standalone="yes"?>
<Relationships xmlns="http://schemas.openxmlformats.org/package/2006/relationships"><Relationship Id="rId2" Type="http://schemas.microsoft.com/office/2007/relationships/hdphoto" Target="../media/hdphoto1.wdp"/><Relationship Id="rId1" Type="http://schemas.openxmlformats.org/officeDocument/2006/relationships/image" Target="../media/image7.png"/></Relationships>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785F756-652A-4860-AC12-7851DEA5E149}" type="doc">
      <dgm:prSet loTypeId="urn:microsoft.com/office/officeart/2005/8/layout/radial3" loCatId="cycle" qsTypeId="urn:microsoft.com/office/officeart/2005/8/quickstyle/simple1" qsCatId="simple" csTypeId="urn:microsoft.com/office/officeart/2005/8/colors/accent2_3" csCatId="accent2" phldr="1"/>
      <dgm:spPr/>
      <dgm:t>
        <a:bodyPr/>
        <a:lstStyle/>
        <a:p>
          <a:endParaRPr lang="en-US"/>
        </a:p>
      </dgm:t>
    </dgm:pt>
    <dgm:pt modelId="{A714700C-0896-4252-9BBF-64A5E080FDD1}">
      <dgm:prSet phldrT="[Text]">
        <dgm:style>
          <a:lnRef idx="1">
            <a:schemeClr val="accent3"/>
          </a:lnRef>
          <a:fillRef idx="2">
            <a:schemeClr val="accent3"/>
          </a:fillRef>
          <a:effectRef idx="1">
            <a:schemeClr val="accent3"/>
          </a:effectRef>
          <a:fontRef idx="minor">
            <a:schemeClr val="dk1"/>
          </a:fontRef>
        </dgm:style>
      </dgm:prSet>
      <dgm:spPr>
        <a:solidFill>
          <a:schemeClr val="accent2">
            <a:lumMod val="75000"/>
          </a:schemeClr>
        </a:solidFill>
      </dgm:spPr>
      <dgm:t>
        <a:bodyPr/>
        <a:lstStyle/>
        <a:p>
          <a:r>
            <a:rPr lang="en-CA" dirty="0" smtClean="0">
              <a:solidFill>
                <a:schemeClr val="bg1">
                  <a:lumMod val="95000"/>
                </a:schemeClr>
              </a:solidFill>
            </a:rPr>
            <a:t>Provided a tailored financing solution for building purchase</a:t>
          </a:r>
          <a:endParaRPr lang="en-US" dirty="0">
            <a:solidFill>
              <a:schemeClr val="bg1">
                <a:lumMod val="95000"/>
              </a:schemeClr>
            </a:solidFill>
          </a:endParaRPr>
        </a:p>
      </dgm:t>
    </dgm:pt>
    <dgm:pt modelId="{95D4A22D-0343-403D-94C5-C026DDEAB8AA}" type="parTrans" cxnId="{85617CFF-0EDA-4C81-AA0C-29ADDB625D40}">
      <dgm:prSet/>
      <dgm:spPr/>
      <dgm:t>
        <a:bodyPr/>
        <a:lstStyle/>
        <a:p>
          <a:endParaRPr lang="en-US"/>
        </a:p>
      </dgm:t>
    </dgm:pt>
    <dgm:pt modelId="{D807BC42-B634-483F-8950-2A36C9D1D607}" type="sibTrans" cxnId="{85617CFF-0EDA-4C81-AA0C-29ADDB625D40}">
      <dgm:prSet/>
      <dgm:spPr/>
      <dgm:t>
        <a:bodyPr/>
        <a:lstStyle/>
        <a:p>
          <a:endParaRPr lang="en-US"/>
        </a:p>
      </dgm:t>
    </dgm:pt>
    <dgm:pt modelId="{E3B8FF37-0E80-46E6-A7B3-13FE4A088CBC}">
      <dgm:prSet phldrT="[Text]">
        <dgm:style>
          <a:lnRef idx="1">
            <a:schemeClr val="accent6"/>
          </a:lnRef>
          <a:fillRef idx="2">
            <a:schemeClr val="accent6"/>
          </a:fillRef>
          <a:effectRef idx="1">
            <a:schemeClr val="accent6"/>
          </a:effectRef>
          <a:fontRef idx="minor">
            <a:schemeClr val="dk1"/>
          </a:fontRef>
        </dgm:style>
      </dgm:prSet>
      <dgm:spPr>
        <a:solidFill>
          <a:srgbClr val="CC0000"/>
        </a:solidFill>
      </dgm:spPr>
      <dgm:t>
        <a:bodyPr/>
        <a:lstStyle/>
        <a:p>
          <a:r>
            <a:rPr lang="en-CA" dirty="0" smtClean="0">
              <a:solidFill>
                <a:schemeClr val="bg1">
                  <a:lumMod val="95000"/>
                </a:schemeClr>
              </a:solidFill>
            </a:rPr>
            <a:t>Participate in partners for social impact roundtable</a:t>
          </a:r>
          <a:endParaRPr lang="en-US" dirty="0">
            <a:solidFill>
              <a:schemeClr val="bg1">
                <a:lumMod val="95000"/>
              </a:schemeClr>
            </a:solidFill>
          </a:endParaRPr>
        </a:p>
      </dgm:t>
    </dgm:pt>
    <dgm:pt modelId="{60406724-EF44-4729-B333-969768E6A5CA}" type="parTrans" cxnId="{4DFC15EF-A9A4-4243-B4BD-51AAA4AC6ED6}">
      <dgm:prSet/>
      <dgm:spPr/>
      <dgm:t>
        <a:bodyPr/>
        <a:lstStyle/>
        <a:p>
          <a:endParaRPr lang="en-US"/>
        </a:p>
      </dgm:t>
    </dgm:pt>
    <dgm:pt modelId="{FA52DD7B-3085-466E-B578-A63575C45838}" type="sibTrans" cxnId="{4DFC15EF-A9A4-4243-B4BD-51AAA4AC6ED6}">
      <dgm:prSet/>
      <dgm:spPr/>
      <dgm:t>
        <a:bodyPr/>
        <a:lstStyle/>
        <a:p>
          <a:endParaRPr lang="en-US"/>
        </a:p>
      </dgm:t>
    </dgm:pt>
    <dgm:pt modelId="{F6A2400C-4EFF-4A25-A36F-6FAF31AF29FE}">
      <dgm:prSet phldrT="[Text]" custRadScaleRad="104101" custRadScaleInc="8684">
        <dgm:style>
          <a:lnRef idx="1">
            <a:schemeClr val="accent3"/>
          </a:lnRef>
          <a:fillRef idx="2">
            <a:schemeClr val="accent3"/>
          </a:fillRef>
          <a:effectRef idx="1">
            <a:schemeClr val="accent3"/>
          </a:effectRef>
          <a:fontRef idx="minor">
            <a:schemeClr val="dk1"/>
          </a:fontRef>
        </dgm:style>
      </dgm:prSet>
      <dgm:spPr>
        <a:solidFill>
          <a:schemeClr val="bg1">
            <a:lumMod val="85000"/>
          </a:schemeClr>
        </a:solidFill>
      </dgm:spPr>
      <dgm:t>
        <a:bodyPr/>
        <a:lstStyle/>
        <a:p>
          <a:endParaRPr lang="en-US" dirty="0"/>
        </a:p>
      </dgm:t>
    </dgm:pt>
    <dgm:pt modelId="{880975DD-1FAF-42E8-BBF5-5FAB5C590A43}" type="parTrans" cxnId="{09B939DA-F099-44CF-965F-6BBE24EC6AE4}">
      <dgm:prSet/>
      <dgm:spPr/>
      <dgm:t>
        <a:bodyPr/>
        <a:lstStyle/>
        <a:p>
          <a:endParaRPr lang="en-US"/>
        </a:p>
      </dgm:t>
    </dgm:pt>
    <dgm:pt modelId="{AB274906-04EC-4011-8375-9933E023E5E1}" type="sibTrans" cxnId="{09B939DA-F099-44CF-965F-6BBE24EC6AE4}">
      <dgm:prSet/>
      <dgm:spPr/>
      <dgm:t>
        <a:bodyPr/>
        <a:lstStyle/>
        <a:p>
          <a:endParaRPr lang="en-US"/>
        </a:p>
      </dgm:t>
    </dgm:pt>
    <dgm:pt modelId="{F092FB2D-524E-4F11-8DC0-7D1DF36E3F84}">
      <dgm:prSet phldrT="[Text]">
        <dgm:style>
          <a:lnRef idx="1">
            <a:schemeClr val="accent1"/>
          </a:lnRef>
          <a:fillRef idx="2">
            <a:schemeClr val="accent1"/>
          </a:fillRef>
          <a:effectRef idx="1">
            <a:schemeClr val="accent1"/>
          </a:effectRef>
          <a:fontRef idx="minor">
            <a:schemeClr val="dk1"/>
          </a:fontRef>
        </dgm:style>
      </dgm:prSet>
      <dgm:spPr>
        <a:solidFill>
          <a:schemeClr val="accent2">
            <a:lumMod val="75000"/>
          </a:schemeClr>
        </a:solidFill>
      </dgm:spPr>
      <dgm:t>
        <a:bodyPr/>
        <a:lstStyle/>
        <a:p>
          <a:r>
            <a:rPr lang="en-CA" dirty="0" smtClean="0">
              <a:solidFill>
                <a:schemeClr val="bg1"/>
              </a:solidFill>
            </a:rPr>
            <a:t>Have become the primary banker for </a:t>
          </a:r>
          <a:r>
            <a:rPr lang="en-US" altLang="en-US" dirty="0" smtClean="0">
              <a:solidFill>
                <a:schemeClr val="bg1"/>
              </a:solidFill>
            </a:rPr>
            <a:t>BC Association of Aboriginal Friendship </a:t>
          </a:r>
          <a:r>
            <a:rPr lang="en-US" altLang="en-US" dirty="0" err="1" smtClean="0">
              <a:solidFill>
                <a:schemeClr val="bg1"/>
              </a:solidFill>
            </a:rPr>
            <a:t>Centres</a:t>
          </a:r>
          <a:r>
            <a:rPr lang="en-US" altLang="en-US" dirty="0" smtClean="0">
              <a:solidFill>
                <a:schemeClr val="bg1"/>
              </a:solidFill>
            </a:rPr>
            <a:t> </a:t>
          </a:r>
          <a:endParaRPr lang="en-US" dirty="0">
            <a:solidFill>
              <a:schemeClr val="bg1"/>
            </a:solidFill>
          </a:endParaRPr>
        </a:p>
      </dgm:t>
    </dgm:pt>
    <dgm:pt modelId="{31204AFC-D7DB-4A85-8338-03E465AB9BFB}" type="sibTrans" cxnId="{0BEE1321-B603-4726-9457-C8BDE604C6F9}">
      <dgm:prSet/>
      <dgm:spPr/>
      <dgm:t>
        <a:bodyPr/>
        <a:lstStyle/>
        <a:p>
          <a:endParaRPr lang="en-US"/>
        </a:p>
      </dgm:t>
    </dgm:pt>
    <dgm:pt modelId="{0CD9011B-7B27-4566-9107-913BE3A8BED2}" type="parTrans" cxnId="{0BEE1321-B603-4726-9457-C8BDE604C6F9}">
      <dgm:prSet/>
      <dgm:spPr/>
      <dgm:t>
        <a:bodyPr/>
        <a:lstStyle/>
        <a:p>
          <a:endParaRPr lang="en-US"/>
        </a:p>
      </dgm:t>
    </dgm:pt>
    <dgm:pt modelId="{1B2B09C3-4B10-4B8A-B888-63A05DFE0E76}">
      <dgm:prSet phldrT="[Text]">
        <dgm:style>
          <a:lnRef idx="1">
            <a:schemeClr val="accent2"/>
          </a:lnRef>
          <a:fillRef idx="2">
            <a:schemeClr val="accent2"/>
          </a:fillRef>
          <a:effectRef idx="1">
            <a:schemeClr val="accent2"/>
          </a:effectRef>
          <a:fontRef idx="minor">
            <a:schemeClr val="dk1"/>
          </a:fontRef>
        </dgm:style>
      </dgm:prSet>
      <dgm:spPr>
        <a:solidFill>
          <a:schemeClr val="accent2">
            <a:lumMod val="60000"/>
            <a:lumOff val="40000"/>
          </a:schemeClr>
        </a:solidFill>
        <a:ln>
          <a:solidFill>
            <a:schemeClr val="accent2">
              <a:lumMod val="40000"/>
              <a:lumOff val="60000"/>
            </a:schemeClr>
          </a:solidFill>
        </a:ln>
      </dgm:spPr>
      <dgm:t>
        <a:bodyPr/>
        <a:lstStyle/>
        <a:p>
          <a:r>
            <a:rPr lang="en-CA" dirty="0" smtClean="0"/>
            <a:t>Provided various small grants to support events and projects</a:t>
          </a:r>
          <a:endParaRPr lang="en-US" dirty="0"/>
        </a:p>
      </dgm:t>
    </dgm:pt>
    <dgm:pt modelId="{7B22EA32-EEAD-446D-857F-6E2EA6304C09}" type="sibTrans" cxnId="{8B7A91EF-0D2B-48E1-BE3C-271450B9B51A}">
      <dgm:prSet/>
      <dgm:spPr/>
      <dgm:t>
        <a:bodyPr/>
        <a:lstStyle/>
        <a:p>
          <a:endParaRPr lang="en-US"/>
        </a:p>
      </dgm:t>
    </dgm:pt>
    <dgm:pt modelId="{368DB865-838D-4B8A-8872-7112236D34D6}" type="parTrans" cxnId="{8B7A91EF-0D2B-48E1-BE3C-271450B9B51A}">
      <dgm:prSet/>
      <dgm:spPr/>
      <dgm:t>
        <a:bodyPr/>
        <a:lstStyle/>
        <a:p>
          <a:endParaRPr lang="en-US"/>
        </a:p>
      </dgm:t>
    </dgm:pt>
    <dgm:pt modelId="{D49C2B66-6503-4EA8-A7B7-9EFAFB51CA9D}">
      <dgm:prSet phldrT="[Text]">
        <dgm:style>
          <a:lnRef idx="1">
            <a:schemeClr val="accent3"/>
          </a:lnRef>
          <a:fillRef idx="2">
            <a:schemeClr val="accent3"/>
          </a:fillRef>
          <a:effectRef idx="1">
            <a:schemeClr val="accent3"/>
          </a:effectRef>
          <a:fontRef idx="minor">
            <a:schemeClr val="dk1"/>
          </a:fontRef>
        </dgm:style>
      </dgm:prSet>
      <dgm:spPr>
        <a:solidFill>
          <a:schemeClr val="accent2">
            <a:lumMod val="75000"/>
          </a:schemeClr>
        </a:solidFill>
      </dgm:spPr>
      <dgm:t>
        <a:bodyPr/>
        <a:lstStyle/>
        <a:p>
          <a:r>
            <a:rPr lang="en-CA" dirty="0" smtClean="0">
              <a:solidFill>
                <a:schemeClr val="bg1">
                  <a:lumMod val="95000"/>
                </a:schemeClr>
              </a:solidFill>
            </a:rPr>
            <a:t>Participated in board and strategic planning</a:t>
          </a:r>
          <a:endParaRPr lang="en-US" dirty="0">
            <a:solidFill>
              <a:schemeClr val="bg1">
                <a:lumMod val="95000"/>
              </a:schemeClr>
            </a:solidFill>
          </a:endParaRPr>
        </a:p>
      </dgm:t>
    </dgm:pt>
    <dgm:pt modelId="{55CD13AF-4C62-44E2-BECA-8E3230F1A38E}" type="parTrans" cxnId="{0FC0A451-ACBE-4CFF-9FC0-2F3D996F569A}">
      <dgm:prSet/>
      <dgm:spPr/>
      <dgm:t>
        <a:bodyPr/>
        <a:lstStyle/>
        <a:p>
          <a:endParaRPr lang="en-US"/>
        </a:p>
      </dgm:t>
    </dgm:pt>
    <dgm:pt modelId="{54F43219-BB2C-414B-B592-DD603E4F8C4D}" type="sibTrans" cxnId="{0FC0A451-ACBE-4CFF-9FC0-2F3D996F569A}">
      <dgm:prSet/>
      <dgm:spPr/>
      <dgm:t>
        <a:bodyPr/>
        <a:lstStyle/>
        <a:p>
          <a:endParaRPr lang="en-US"/>
        </a:p>
      </dgm:t>
    </dgm:pt>
    <dgm:pt modelId="{10632676-0B81-40AA-A22B-3FE4B1499B23}">
      <dgm:prSet phldrT="[Text]">
        <dgm:style>
          <a:lnRef idx="1">
            <a:schemeClr val="accent3"/>
          </a:lnRef>
          <a:fillRef idx="2">
            <a:schemeClr val="accent3"/>
          </a:fillRef>
          <a:effectRef idx="1">
            <a:schemeClr val="accent3"/>
          </a:effectRef>
          <a:fontRef idx="minor">
            <a:schemeClr val="dk1"/>
          </a:fontRef>
        </dgm:style>
      </dgm:prSet>
      <dgm:spPr>
        <a:solidFill>
          <a:srgbClr val="CC0000"/>
        </a:solidFill>
      </dgm:spPr>
      <dgm:t>
        <a:bodyPr/>
        <a:lstStyle/>
        <a:p>
          <a:r>
            <a:rPr lang="en-CA" dirty="0" smtClean="0">
              <a:solidFill>
                <a:schemeClr val="bg1">
                  <a:lumMod val="95000"/>
                </a:schemeClr>
              </a:solidFill>
            </a:rPr>
            <a:t>Worked with the BC Association of Aboriginal Friendship Centres to support  the development of social enterprises</a:t>
          </a:r>
          <a:endParaRPr lang="en-US" dirty="0">
            <a:solidFill>
              <a:schemeClr val="bg1">
                <a:lumMod val="95000"/>
              </a:schemeClr>
            </a:solidFill>
          </a:endParaRPr>
        </a:p>
      </dgm:t>
    </dgm:pt>
    <dgm:pt modelId="{04CB1314-3422-486C-A49F-2DD4B2B4BB60}" type="parTrans" cxnId="{61353F0D-3D35-4659-8565-B76B376C3BB0}">
      <dgm:prSet/>
      <dgm:spPr/>
      <dgm:t>
        <a:bodyPr/>
        <a:lstStyle/>
        <a:p>
          <a:endParaRPr lang="en-US"/>
        </a:p>
      </dgm:t>
    </dgm:pt>
    <dgm:pt modelId="{668D49A4-0072-45E6-B78F-53D41DF8A4CE}" type="sibTrans" cxnId="{61353F0D-3D35-4659-8565-B76B376C3BB0}">
      <dgm:prSet/>
      <dgm:spPr/>
      <dgm:t>
        <a:bodyPr/>
        <a:lstStyle/>
        <a:p>
          <a:endParaRPr lang="en-US"/>
        </a:p>
      </dgm:t>
    </dgm:pt>
    <dgm:pt modelId="{21668E58-915B-4F4B-A9DC-D450993BC33C}">
      <dgm:prSet phldrT="[Text]">
        <dgm:style>
          <a:lnRef idx="1">
            <a:schemeClr val="accent6"/>
          </a:lnRef>
          <a:fillRef idx="2">
            <a:schemeClr val="accent6"/>
          </a:fillRef>
          <a:effectRef idx="1">
            <a:schemeClr val="accent6"/>
          </a:effectRef>
          <a:fontRef idx="minor">
            <a:schemeClr val="dk1"/>
          </a:fontRef>
        </dgm:style>
      </dgm:prSet>
      <dgm:spPr>
        <a:solidFill>
          <a:srgbClr val="CC0000"/>
        </a:solidFill>
      </dgm:spPr>
      <dgm:t>
        <a:bodyPr/>
        <a:lstStyle/>
        <a:p>
          <a:endParaRPr lang="en-US" dirty="0">
            <a:solidFill>
              <a:schemeClr val="bg1">
                <a:lumMod val="95000"/>
              </a:schemeClr>
            </a:solidFill>
          </a:endParaRPr>
        </a:p>
      </dgm:t>
    </dgm:pt>
    <dgm:pt modelId="{B7408775-E642-4248-B642-A3F1A1112ED1}" type="parTrans" cxnId="{3975264E-B09D-4E71-ABCF-E9BE5CC51770}">
      <dgm:prSet/>
      <dgm:spPr/>
      <dgm:t>
        <a:bodyPr/>
        <a:lstStyle/>
        <a:p>
          <a:endParaRPr lang="en-US"/>
        </a:p>
      </dgm:t>
    </dgm:pt>
    <dgm:pt modelId="{A62E60F8-2BD4-496B-8E15-E68364DEAB65}" type="sibTrans" cxnId="{3975264E-B09D-4E71-ABCF-E9BE5CC51770}">
      <dgm:prSet/>
      <dgm:spPr/>
      <dgm:t>
        <a:bodyPr/>
        <a:lstStyle/>
        <a:p>
          <a:endParaRPr lang="en-US"/>
        </a:p>
      </dgm:t>
    </dgm:pt>
    <dgm:pt modelId="{4057F799-6DFE-432B-BD5A-53FE9995F5A4}">
      <dgm:prSet phldrT="[Text]"/>
      <dgm:spPr>
        <a:blipFill rotWithShape="0">
          <a:blip xmlns:r="http://schemas.openxmlformats.org/officeDocument/2006/relationships" r:embed="rId1">
            <a:extLst>
              <a:ext uri="{BEBA8EAE-BF5A-486C-A8C5-ECC9F3942E4B}">
                <a14:imgProps xmlns:a14="http://schemas.microsoft.com/office/drawing/2010/main">
                  <a14:imgLayer r:embed="rId2">
                    <a14:imgEffect>
                      <a14:saturation sat="33000"/>
                    </a14:imgEffect>
                  </a14:imgLayer>
                </a14:imgProps>
              </a:ext>
            </a:extLst>
          </a:blip>
          <a:stretch>
            <a:fillRect/>
          </a:stretch>
        </a:blipFill>
      </dgm:spPr>
      <dgm:t>
        <a:bodyPr/>
        <a:lstStyle/>
        <a:p>
          <a:r>
            <a:rPr lang="en-CA" dirty="0" smtClean="0"/>
            <a:t> </a:t>
          </a:r>
          <a:endParaRPr lang="en-US" dirty="0"/>
        </a:p>
      </dgm:t>
    </dgm:pt>
    <dgm:pt modelId="{7DA2A45B-104F-40A2-8B72-7071A9CBB959}" type="sibTrans" cxnId="{C2D82FAC-2BF0-4D7A-9B3D-6C078C8B9294}">
      <dgm:prSet/>
      <dgm:spPr/>
      <dgm:t>
        <a:bodyPr/>
        <a:lstStyle/>
        <a:p>
          <a:endParaRPr lang="en-US"/>
        </a:p>
      </dgm:t>
    </dgm:pt>
    <dgm:pt modelId="{DF049052-4B87-4ADD-82DC-2A446B14418A}" type="parTrans" cxnId="{C2D82FAC-2BF0-4D7A-9B3D-6C078C8B9294}">
      <dgm:prSet/>
      <dgm:spPr/>
      <dgm:t>
        <a:bodyPr/>
        <a:lstStyle/>
        <a:p>
          <a:endParaRPr lang="en-US"/>
        </a:p>
      </dgm:t>
    </dgm:pt>
    <dgm:pt modelId="{5C18EAFB-CC4C-49ED-8D75-D8C88B6F9DBB}">
      <dgm:prSet phldrT="[Text]">
        <dgm:style>
          <a:lnRef idx="1">
            <a:schemeClr val="accent2"/>
          </a:lnRef>
          <a:fillRef idx="2">
            <a:schemeClr val="accent2"/>
          </a:fillRef>
          <a:effectRef idx="1">
            <a:schemeClr val="accent2"/>
          </a:effectRef>
          <a:fontRef idx="minor">
            <a:schemeClr val="dk1"/>
          </a:fontRef>
        </dgm:style>
      </dgm:prSet>
      <dgm:spPr>
        <a:solidFill>
          <a:schemeClr val="accent2">
            <a:lumMod val="75000"/>
          </a:schemeClr>
        </a:solidFill>
        <a:ln>
          <a:solidFill>
            <a:schemeClr val="accent2">
              <a:lumMod val="40000"/>
              <a:lumOff val="60000"/>
            </a:schemeClr>
          </a:solidFill>
        </a:ln>
      </dgm:spPr>
      <dgm:t>
        <a:bodyPr/>
        <a:lstStyle/>
        <a:p>
          <a:r>
            <a:rPr lang="en-CA" smtClean="0">
              <a:solidFill>
                <a:schemeClr val="bg1">
                  <a:lumMod val="95000"/>
                </a:schemeClr>
              </a:solidFill>
            </a:rPr>
            <a:t>Each One, Teach One, financial literacy programs</a:t>
          </a:r>
          <a:endParaRPr lang="en-US" dirty="0"/>
        </a:p>
      </dgm:t>
    </dgm:pt>
    <dgm:pt modelId="{CF29DD15-A831-4F03-A3FA-DCC8C3748E8B}" type="parTrans" cxnId="{F7F90CBC-F81F-412A-B4F2-7F11F4B1F9CE}">
      <dgm:prSet/>
      <dgm:spPr/>
      <dgm:t>
        <a:bodyPr/>
        <a:lstStyle/>
        <a:p>
          <a:endParaRPr lang="en-US"/>
        </a:p>
      </dgm:t>
    </dgm:pt>
    <dgm:pt modelId="{5916B08D-2307-4A90-AC51-363AF8F1BD38}" type="sibTrans" cxnId="{F7F90CBC-F81F-412A-B4F2-7F11F4B1F9CE}">
      <dgm:prSet/>
      <dgm:spPr/>
      <dgm:t>
        <a:bodyPr/>
        <a:lstStyle/>
        <a:p>
          <a:endParaRPr lang="en-US"/>
        </a:p>
      </dgm:t>
    </dgm:pt>
    <dgm:pt modelId="{C773DF8F-A482-4DFB-9DE5-7D24D244905B}">
      <dgm:prSet phldrT="[Text]">
        <dgm:style>
          <a:lnRef idx="1">
            <a:schemeClr val="accent6"/>
          </a:lnRef>
          <a:fillRef idx="2">
            <a:schemeClr val="accent6"/>
          </a:fillRef>
          <a:effectRef idx="1">
            <a:schemeClr val="accent6"/>
          </a:effectRef>
          <a:fontRef idx="minor">
            <a:schemeClr val="dk1"/>
          </a:fontRef>
        </dgm:style>
      </dgm:prSet>
      <dgm:spPr>
        <a:solidFill>
          <a:srgbClr val="CC0000"/>
        </a:solidFill>
      </dgm:spPr>
      <dgm:t>
        <a:bodyPr/>
        <a:lstStyle/>
        <a:p>
          <a:r>
            <a:rPr lang="en-CA" dirty="0" smtClean="0">
              <a:solidFill>
                <a:schemeClr val="bg1">
                  <a:lumMod val="95000"/>
                </a:schemeClr>
              </a:solidFill>
            </a:rPr>
            <a:t>Working together to identify new programs and initiatives to support youth and families </a:t>
          </a:r>
          <a:endParaRPr lang="en-US" dirty="0">
            <a:solidFill>
              <a:schemeClr val="bg1">
                <a:lumMod val="95000"/>
              </a:schemeClr>
            </a:solidFill>
          </a:endParaRPr>
        </a:p>
      </dgm:t>
    </dgm:pt>
    <dgm:pt modelId="{4CDAE6B5-0D02-4391-8109-6C0EEABFAF12}" type="parTrans" cxnId="{C1703BAE-A447-4A90-8948-AF2D27EA45EB}">
      <dgm:prSet/>
      <dgm:spPr/>
      <dgm:t>
        <a:bodyPr/>
        <a:lstStyle/>
        <a:p>
          <a:endParaRPr lang="en-US"/>
        </a:p>
      </dgm:t>
    </dgm:pt>
    <dgm:pt modelId="{085C8352-68D6-464A-901B-BFA59757689C}" type="sibTrans" cxnId="{C1703BAE-A447-4A90-8948-AF2D27EA45EB}">
      <dgm:prSet/>
      <dgm:spPr/>
      <dgm:t>
        <a:bodyPr/>
        <a:lstStyle/>
        <a:p>
          <a:endParaRPr lang="en-US"/>
        </a:p>
      </dgm:t>
    </dgm:pt>
    <dgm:pt modelId="{92487B06-2347-469B-AC1C-F4C7A7BC9651}" type="pres">
      <dgm:prSet presAssocID="{2785F756-652A-4860-AC12-7851DEA5E149}" presName="composite" presStyleCnt="0">
        <dgm:presLayoutVars>
          <dgm:chMax val="1"/>
          <dgm:dir/>
          <dgm:resizeHandles val="exact"/>
        </dgm:presLayoutVars>
      </dgm:prSet>
      <dgm:spPr/>
      <dgm:t>
        <a:bodyPr/>
        <a:lstStyle/>
        <a:p>
          <a:endParaRPr lang="en-US"/>
        </a:p>
      </dgm:t>
    </dgm:pt>
    <dgm:pt modelId="{1B4B9FA3-FE70-485F-9CB2-910B157C4AB6}" type="pres">
      <dgm:prSet presAssocID="{2785F756-652A-4860-AC12-7851DEA5E149}" presName="radial" presStyleCnt="0">
        <dgm:presLayoutVars>
          <dgm:animLvl val="ctr"/>
        </dgm:presLayoutVars>
      </dgm:prSet>
      <dgm:spPr/>
      <dgm:t>
        <a:bodyPr/>
        <a:lstStyle/>
        <a:p>
          <a:endParaRPr lang="en-US"/>
        </a:p>
      </dgm:t>
    </dgm:pt>
    <dgm:pt modelId="{1CB8542B-90C2-4C73-B910-D56BA9344DDD}" type="pres">
      <dgm:prSet presAssocID="{4057F799-6DFE-432B-BD5A-53FE9995F5A4}" presName="centerShape" presStyleLbl="vennNode1" presStyleIdx="0" presStyleCnt="9" custLinFactNeighborX="968" custLinFactNeighborY="-2841"/>
      <dgm:spPr/>
      <dgm:t>
        <a:bodyPr/>
        <a:lstStyle/>
        <a:p>
          <a:endParaRPr lang="en-US"/>
        </a:p>
      </dgm:t>
    </dgm:pt>
    <dgm:pt modelId="{A719BAC6-E932-4EF5-A564-FA58C2839EED}" type="pres">
      <dgm:prSet presAssocID="{1B2B09C3-4B10-4B8A-B888-63A05DFE0E76}" presName="node" presStyleLbl="vennNode1" presStyleIdx="1" presStyleCnt="9" custRadScaleRad="100110" custRadScaleInc="-6454">
        <dgm:presLayoutVars>
          <dgm:bulletEnabled val="1"/>
        </dgm:presLayoutVars>
      </dgm:prSet>
      <dgm:spPr/>
      <dgm:t>
        <a:bodyPr/>
        <a:lstStyle/>
        <a:p>
          <a:endParaRPr lang="en-US"/>
        </a:p>
      </dgm:t>
    </dgm:pt>
    <dgm:pt modelId="{A278F089-2791-48FC-8674-8A8CACE33DF6}" type="pres">
      <dgm:prSet presAssocID="{5C18EAFB-CC4C-49ED-8D75-D8C88B6F9DBB}" presName="node" presStyleLbl="vennNode1" presStyleIdx="2" presStyleCnt="9" custRadScaleRad="107138" custRadScaleInc="-2502">
        <dgm:presLayoutVars>
          <dgm:bulletEnabled val="1"/>
        </dgm:presLayoutVars>
      </dgm:prSet>
      <dgm:spPr/>
      <dgm:t>
        <a:bodyPr/>
        <a:lstStyle/>
        <a:p>
          <a:endParaRPr lang="en-US"/>
        </a:p>
      </dgm:t>
    </dgm:pt>
    <dgm:pt modelId="{7E086B9C-BF60-425D-89AA-B276F808B533}" type="pres">
      <dgm:prSet presAssocID="{F092FB2D-524E-4F11-8DC0-7D1DF36E3F84}" presName="node" presStyleLbl="vennNode1" presStyleIdx="3" presStyleCnt="9" custRadScaleRad="106071" custRadScaleInc="-1918">
        <dgm:presLayoutVars>
          <dgm:bulletEnabled val="1"/>
        </dgm:presLayoutVars>
      </dgm:prSet>
      <dgm:spPr/>
      <dgm:t>
        <a:bodyPr/>
        <a:lstStyle/>
        <a:p>
          <a:endParaRPr lang="en-US"/>
        </a:p>
      </dgm:t>
    </dgm:pt>
    <dgm:pt modelId="{4FE30659-F6C8-4344-879D-473B9213DDFE}" type="pres">
      <dgm:prSet presAssocID="{D49C2B66-6503-4EA8-A7B7-9EFAFB51CA9D}" presName="node" presStyleLbl="vennNode1" presStyleIdx="4" presStyleCnt="9" custScaleX="106283" custRadScaleRad="109708" custRadScaleInc="-945">
        <dgm:presLayoutVars>
          <dgm:bulletEnabled val="1"/>
        </dgm:presLayoutVars>
      </dgm:prSet>
      <dgm:spPr/>
      <dgm:t>
        <a:bodyPr/>
        <a:lstStyle/>
        <a:p>
          <a:endParaRPr lang="en-US"/>
        </a:p>
      </dgm:t>
    </dgm:pt>
    <dgm:pt modelId="{15250C7C-56B2-4CA2-B02B-36E772D87556}" type="pres">
      <dgm:prSet presAssocID="{A714700C-0896-4252-9BBF-64A5E080FDD1}" presName="node" presStyleLbl="vennNode1" presStyleIdx="5" presStyleCnt="9" custRadScaleRad="108548" custRadScaleInc="6966">
        <dgm:presLayoutVars>
          <dgm:bulletEnabled val="1"/>
        </dgm:presLayoutVars>
      </dgm:prSet>
      <dgm:spPr/>
      <dgm:t>
        <a:bodyPr/>
        <a:lstStyle/>
        <a:p>
          <a:endParaRPr lang="en-US"/>
        </a:p>
      </dgm:t>
    </dgm:pt>
    <dgm:pt modelId="{755BF77C-FE6B-4BCA-9B64-C997C915E43D}" type="pres">
      <dgm:prSet presAssocID="{10632676-0B81-40AA-A22B-3FE4B1499B23}" presName="node" presStyleLbl="vennNode1" presStyleIdx="6" presStyleCnt="9" custRadScaleRad="127723" custRadScaleInc="9740">
        <dgm:presLayoutVars>
          <dgm:bulletEnabled val="1"/>
        </dgm:presLayoutVars>
      </dgm:prSet>
      <dgm:spPr/>
      <dgm:t>
        <a:bodyPr/>
        <a:lstStyle/>
        <a:p>
          <a:endParaRPr lang="en-US"/>
        </a:p>
      </dgm:t>
    </dgm:pt>
    <dgm:pt modelId="{D76B9FDA-1A60-4440-9928-7EC356AA7BDF}" type="pres">
      <dgm:prSet presAssocID="{E3B8FF37-0E80-46E6-A7B3-13FE4A088CBC}" presName="node" presStyleLbl="vennNode1" presStyleIdx="7" presStyleCnt="9" custRadScaleRad="118520" custRadScaleInc="-3178">
        <dgm:presLayoutVars>
          <dgm:bulletEnabled val="1"/>
        </dgm:presLayoutVars>
      </dgm:prSet>
      <dgm:spPr/>
      <dgm:t>
        <a:bodyPr/>
        <a:lstStyle/>
        <a:p>
          <a:endParaRPr lang="en-US"/>
        </a:p>
      </dgm:t>
    </dgm:pt>
    <dgm:pt modelId="{CEE2C81C-F3DA-44B4-84C5-9A671D03A802}" type="pres">
      <dgm:prSet presAssocID="{C773DF8F-A482-4DFB-9DE5-7D24D244905B}" presName="node" presStyleLbl="vennNode1" presStyleIdx="8" presStyleCnt="9" custRadScaleRad="116877" custRadScaleInc="-8087">
        <dgm:presLayoutVars>
          <dgm:bulletEnabled val="1"/>
        </dgm:presLayoutVars>
      </dgm:prSet>
      <dgm:spPr/>
      <dgm:t>
        <a:bodyPr/>
        <a:lstStyle/>
        <a:p>
          <a:endParaRPr lang="en-US"/>
        </a:p>
      </dgm:t>
    </dgm:pt>
  </dgm:ptLst>
  <dgm:cxnLst>
    <dgm:cxn modelId="{F7F90CBC-F81F-412A-B4F2-7F11F4B1F9CE}" srcId="{4057F799-6DFE-432B-BD5A-53FE9995F5A4}" destId="{5C18EAFB-CC4C-49ED-8D75-D8C88B6F9DBB}" srcOrd="1" destOrd="0" parTransId="{CF29DD15-A831-4F03-A3FA-DCC8C3748E8B}" sibTransId="{5916B08D-2307-4A90-AC51-363AF8F1BD38}"/>
    <dgm:cxn modelId="{D73704B2-3642-4B2B-B00B-DF4CD033C80C}" type="presOf" srcId="{10632676-0B81-40AA-A22B-3FE4B1499B23}" destId="{755BF77C-FE6B-4BCA-9B64-C997C915E43D}" srcOrd="0" destOrd="0" presId="urn:microsoft.com/office/officeart/2005/8/layout/radial3"/>
    <dgm:cxn modelId="{FA9C1380-D166-4F77-97BD-62547F59B674}" type="presOf" srcId="{E3B8FF37-0E80-46E6-A7B3-13FE4A088CBC}" destId="{D76B9FDA-1A60-4440-9928-7EC356AA7BDF}" srcOrd="0" destOrd="0" presId="urn:microsoft.com/office/officeart/2005/8/layout/radial3"/>
    <dgm:cxn modelId="{5E85E2CC-DC88-4348-BBB9-525B7C6432EC}" type="presOf" srcId="{F092FB2D-524E-4F11-8DC0-7D1DF36E3F84}" destId="{7E086B9C-BF60-425D-89AA-B276F808B533}" srcOrd="0" destOrd="0" presId="urn:microsoft.com/office/officeart/2005/8/layout/radial3"/>
    <dgm:cxn modelId="{8BD6346F-642A-4699-82A9-CD67FA5C15C0}" type="presOf" srcId="{4057F799-6DFE-432B-BD5A-53FE9995F5A4}" destId="{1CB8542B-90C2-4C73-B910-D56BA9344DDD}" srcOrd="0" destOrd="0" presId="urn:microsoft.com/office/officeart/2005/8/layout/radial3"/>
    <dgm:cxn modelId="{61353F0D-3D35-4659-8565-B76B376C3BB0}" srcId="{4057F799-6DFE-432B-BD5A-53FE9995F5A4}" destId="{10632676-0B81-40AA-A22B-3FE4B1499B23}" srcOrd="5" destOrd="0" parTransId="{04CB1314-3422-486C-A49F-2DD4B2B4BB60}" sibTransId="{668D49A4-0072-45E6-B78F-53D41DF8A4CE}"/>
    <dgm:cxn modelId="{8B7A91EF-0D2B-48E1-BE3C-271450B9B51A}" srcId="{4057F799-6DFE-432B-BD5A-53FE9995F5A4}" destId="{1B2B09C3-4B10-4B8A-B888-63A05DFE0E76}" srcOrd="0" destOrd="0" parTransId="{368DB865-838D-4B8A-8872-7112236D34D6}" sibTransId="{7B22EA32-EEAD-446D-857F-6E2EA6304C09}"/>
    <dgm:cxn modelId="{3975264E-B09D-4E71-ABCF-E9BE5CC51770}" srcId="{2785F756-652A-4860-AC12-7851DEA5E149}" destId="{21668E58-915B-4F4B-A9DC-D450993BC33C}" srcOrd="1" destOrd="0" parTransId="{B7408775-E642-4248-B642-A3F1A1112ED1}" sibTransId="{A62E60F8-2BD4-496B-8E15-E68364DEAB65}"/>
    <dgm:cxn modelId="{0FC0A451-ACBE-4CFF-9FC0-2F3D996F569A}" srcId="{4057F799-6DFE-432B-BD5A-53FE9995F5A4}" destId="{D49C2B66-6503-4EA8-A7B7-9EFAFB51CA9D}" srcOrd="3" destOrd="0" parTransId="{55CD13AF-4C62-44E2-BECA-8E3230F1A38E}" sibTransId="{54F43219-BB2C-414B-B592-DD603E4F8C4D}"/>
    <dgm:cxn modelId="{899EDD68-B0A1-45A4-BCB3-436E363FF871}" type="presOf" srcId="{5C18EAFB-CC4C-49ED-8D75-D8C88B6F9DBB}" destId="{A278F089-2791-48FC-8674-8A8CACE33DF6}" srcOrd="0" destOrd="0" presId="urn:microsoft.com/office/officeart/2005/8/layout/radial3"/>
    <dgm:cxn modelId="{1EE502CC-5AC5-488F-9325-D06A5ED011BD}" type="presOf" srcId="{2785F756-652A-4860-AC12-7851DEA5E149}" destId="{92487B06-2347-469B-AC1C-F4C7A7BC9651}" srcOrd="0" destOrd="0" presId="urn:microsoft.com/office/officeart/2005/8/layout/radial3"/>
    <dgm:cxn modelId="{85617CFF-0EDA-4C81-AA0C-29ADDB625D40}" srcId="{4057F799-6DFE-432B-BD5A-53FE9995F5A4}" destId="{A714700C-0896-4252-9BBF-64A5E080FDD1}" srcOrd="4" destOrd="0" parTransId="{95D4A22D-0343-403D-94C5-C026DDEAB8AA}" sibTransId="{D807BC42-B634-483F-8950-2A36C9D1D607}"/>
    <dgm:cxn modelId="{537BB42B-9F96-4DDA-B9AF-466469AF1ADA}" type="presOf" srcId="{D49C2B66-6503-4EA8-A7B7-9EFAFB51CA9D}" destId="{4FE30659-F6C8-4344-879D-473B9213DDFE}" srcOrd="0" destOrd="0" presId="urn:microsoft.com/office/officeart/2005/8/layout/radial3"/>
    <dgm:cxn modelId="{A20E46CC-E939-4DE9-BBC6-C0A937051978}" type="presOf" srcId="{C773DF8F-A482-4DFB-9DE5-7D24D244905B}" destId="{CEE2C81C-F3DA-44B4-84C5-9A671D03A802}" srcOrd="0" destOrd="0" presId="urn:microsoft.com/office/officeart/2005/8/layout/radial3"/>
    <dgm:cxn modelId="{4DFC15EF-A9A4-4243-B4BD-51AAA4AC6ED6}" srcId="{4057F799-6DFE-432B-BD5A-53FE9995F5A4}" destId="{E3B8FF37-0E80-46E6-A7B3-13FE4A088CBC}" srcOrd="6" destOrd="0" parTransId="{60406724-EF44-4729-B333-969768E6A5CA}" sibTransId="{FA52DD7B-3085-466E-B578-A63575C45838}"/>
    <dgm:cxn modelId="{0FEE7DB4-665A-45A5-99E9-568B3172EDF4}" type="presOf" srcId="{A714700C-0896-4252-9BBF-64A5E080FDD1}" destId="{15250C7C-56B2-4CA2-B02B-36E772D87556}" srcOrd="0" destOrd="0" presId="urn:microsoft.com/office/officeart/2005/8/layout/radial3"/>
    <dgm:cxn modelId="{7FCF155B-D8F9-4873-AAF5-13E2A206187B}" type="presOf" srcId="{1B2B09C3-4B10-4B8A-B888-63A05DFE0E76}" destId="{A719BAC6-E932-4EF5-A564-FA58C2839EED}" srcOrd="0" destOrd="0" presId="urn:microsoft.com/office/officeart/2005/8/layout/radial3"/>
    <dgm:cxn modelId="{C1703BAE-A447-4A90-8948-AF2D27EA45EB}" srcId="{4057F799-6DFE-432B-BD5A-53FE9995F5A4}" destId="{C773DF8F-A482-4DFB-9DE5-7D24D244905B}" srcOrd="7" destOrd="0" parTransId="{4CDAE6B5-0D02-4391-8109-6C0EEABFAF12}" sibTransId="{085C8352-68D6-464A-901B-BFA59757689C}"/>
    <dgm:cxn modelId="{C2D82FAC-2BF0-4D7A-9B3D-6C078C8B9294}" srcId="{2785F756-652A-4860-AC12-7851DEA5E149}" destId="{4057F799-6DFE-432B-BD5A-53FE9995F5A4}" srcOrd="0" destOrd="0" parTransId="{DF049052-4B87-4ADD-82DC-2A446B14418A}" sibTransId="{7DA2A45B-104F-40A2-8B72-7071A9CBB959}"/>
    <dgm:cxn modelId="{09B939DA-F099-44CF-965F-6BBE24EC6AE4}" srcId="{2785F756-652A-4860-AC12-7851DEA5E149}" destId="{F6A2400C-4EFF-4A25-A36F-6FAF31AF29FE}" srcOrd="2" destOrd="0" parTransId="{880975DD-1FAF-42E8-BBF5-5FAB5C590A43}" sibTransId="{AB274906-04EC-4011-8375-9933E023E5E1}"/>
    <dgm:cxn modelId="{0BEE1321-B603-4726-9457-C8BDE604C6F9}" srcId="{4057F799-6DFE-432B-BD5A-53FE9995F5A4}" destId="{F092FB2D-524E-4F11-8DC0-7D1DF36E3F84}" srcOrd="2" destOrd="0" parTransId="{0CD9011B-7B27-4566-9107-913BE3A8BED2}" sibTransId="{31204AFC-D7DB-4A85-8338-03E465AB9BFB}"/>
    <dgm:cxn modelId="{515BF261-1E05-4AD6-82B8-10ACA53140BA}" type="presParOf" srcId="{92487B06-2347-469B-AC1C-F4C7A7BC9651}" destId="{1B4B9FA3-FE70-485F-9CB2-910B157C4AB6}" srcOrd="0" destOrd="0" presId="urn:microsoft.com/office/officeart/2005/8/layout/radial3"/>
    <dgm:cxn modelId="{BE3B13F1-2E4F-4411-B304-46113263AACB}" type="presParOf" srcId="{1B4B9FA3-FE70-485F-9CB2-910B157C4AB6}" destId="{1CB8542B-90C2-4C73-B910-D56BA9344DDD}" srcOrd="0" destOrd="0" presId="urn:microsoft.com/office/officeart/2005/8/layout/radial3"/>
    <dgm:cxn modelId="{BBFDBE38-E60A-4860-848D-CC6DE94CD951}" type="presParOf" srcId="{1B4B9FA3-FE70-485F-9CB2-910B157C4AB6}" destId="{A719BAC6-E932-4EF5-A564-FA58C2839EED}" srcOrd="1" destOrd="0" presId="urn:microsoft.com/office/officeart/2005/8/layout/radial3"/>
    <dgm:cxn modelId="{3E6C0890-F3CB-49E9-BFF6-74708B5FD41D}" type="presParOf" srcId="{1B4B9FA3-FE70-485F-9CB2-910B157C4AB6}" destId="{A278F089-2791-48FC-8674-8A8CACE33DF6}" srcOrd="2" destOrd="0" presId="urn:microsoft.com/office/officeart/2005/8/layout/radial3"/>
    <dgm:cxn modelId="{F6D1018C-2D78-4EDB-B43F-6BB9E8B703D3}" type="presParOf" srcId="{1B4B9FA3-FE70-485F-9CB2-910B157C4AB6}" destId="{7E086B9C-BF60-425D-89AA-B276F808B533}" srcOrd="3" destOrd="0" presId="urn:microsoft.com/office/officeart/2005/8/layout/radial3"/>
    <dgm:cxn modelId="{C62C6F92-4C88-4C94-A6F8-665E0381530E}" type="presParOf" srcId="{1B4B9FA3-FE70-485F-9CB2-910B157C4AB6}" destId="{4FE30659-F6C8-4344-879D-473B9213DDFE}" srcOrd="4" destOrd="0" presId="urn:microsoft.com/office/officeart/2005/8/layout/radial3"/>
    <dgm:cxn modelId="{1B0C1621-5BA6-46BB-97C5-DF1ADA02B9B2}" type="presParOf" srcId="{1B4B9FA3-FE70-485F-9CB2-910B157C4AB6}" destId="{15250C7C-56B2-4CA2-B02B-36E772D87556}" srcOrd="5" destOrd="0" presId="urn:microsoft.com/office/officeart/2005/8/layout/radial3"/>
    <dgm:cxn modelId="{62690C15-888B-4B80-B816-CE74BEBA1E47}" type="presParOf" srcId="{1B4B9FA3-FE70-485F-9CB2-910B157C4AB6}" destId="{755BF77C-FE6B-4BCA-9B64-C997C915E43D}" srcOrd="6" destOrd="0" presId="urn:microsoft.com/office/officeart/2005/8/layout/radial3"/>
    <dgm:cxn modelId="{5871BE05-8803-4540-9649-C0A6BCEBA131}" type="presParOf" srcId="{1B4B9FA3-FE70-485F-9CB2-910B157C4AB6}" destId="{D76B9FDA-1A60-4440-9928-7EC356AA7BDF}" srcOrd="7" destOrd="0" presId="urn:microsoft.com/office/officeart/2005/8/layout/radial3"/>
    <dgm:cxn modelId="{03873269-98D8-490C-9C20-748A103CDF73}" type="presParOf" srcId="{1B4B9FA3-FE70-485F-9CB2-910B157C4AB6}" destId="{CEE2C81C-F3DA-44B4-84C5-9A671D03A802}" srcOrd="8" destOrd="0" presId="urn:microsoft.com/office/officeart/2005/8/layout/radial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B8542B-90C2-4C73-B910-D56BA9344DDD}">
      <dsp:nvSpPr>
        <dsp:cNvPr id="0" name=""/>
        <dsp:cNvSpPr/>
      </dsp:nvSpPr>
      <dsp:spPr>
        <a:xfrm>
          <a:off x="2496407" y="1309955"/>
          <a:ext cx="3594774" cy="3594774"/>
        </a:xfrm>
        <a:prstGeom prst="ellipse">
          <a:avLst/>
        </a:prstGeom>
        <a:blipFill rotWithShape="0">
          <a:blip xmlns:r="http://schemas.openxmlformats.org/officeDocument/2006/relationships" r:embed="rId1">
            <a:extLst>
              <a:ext uri="{BEBA8EAE-BF5A-486C-A8C5-ECC9F3942E4B}">
                <a14:imgProps xmlns:a14="http://schemas.microsoft.com/office/drawing/2010/main">
                  <a14:imgLayer r:embed="rId2">
                    <a14:imgEffect>
                      <a14:saturation sat="33000"/>
                    </a14:imgEffect>
                  </a14:imgLayer>
                </a14:imgProps>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82550" tIns="82550" rIns="82550" bIns="82550" numCol="1" spcCol="1270" anchor="ctr" anchorCtr="0">
          <a:noAutofit/>
        </a:bodyPr>
        <a:lstStyle/>
        <a:p>
          <a:pPr lvl="0" algn="ctr" defTabSz="2889250">
            <a:lnSpc>
              <a:spcPct val="90000"/>
            </a:lnSpc>
            <a:spcBef>
              <a:spcPct val="0"/>
            </a:spcBef>
            <a:spcAft>
              <a:spcPct val="35000"/>
            </a:spcAft>
          </a:pPr>
          <a:r>
            <a:rPr lang="en-CA" sz="6500" kern="1200" dirty="0" smtClean="0"/>
            <a:t> </a:t>
          </a:r>
          <a:endParaRPr lang="en-US" sz="6500" kern="1200" dirty="0"/>
        </a:p>
      </dsp:txBody>
      <dsp:txXfrm>
        <a:off x="3022849" y="1836397"/>
        <a:ext cx="2541890" cy="2541890"/>
      </dsp:txXfrm>
    </dsp:sp>
    <dsp:sp modelId="{A719BAC6-E932-4EF5-A564-FA58C2839EED}">
      <dsp:nvSpPr>
        <dsp:cNvPr id="0" name=""/>
        <dsp:cNvSpPr/>
      </dsp:nvSpPr>
      <dsp:spPr>
        <a:xfrm>
          <a:off x="3231033" y="1076"/>
          <a:ext cx="1797387" cy="1797387"/>
        </a:xfrm>
        <a:prstGeom prst="ellipse">
          <a:avLst/>
        </a:prstGeom>
        <a:solidFill>
          <a:schemeClr val="accent2">
            <a:lumMod val="60000"/>
            <a:lumOff val="40000"/>
          </a:schemeClr>
        </a:solidFill>
        <a:ln w="9525" cap="flat" cmpd="sng" algn="ctr">
          <a:solidFill>
            <a:schemeClr val="accent2">
              <a:lumMod val="40000"/>
              <a:lumOff val="60000"/>
            </a:schemeClr>
          </a:solidFill>
          <a:prstDash val="solid"/>
        </a:ln>
        <a:effectLst>
          <a:outerShdw blurRad="40000" dist="20000" dir="5400000" rotWithShape="0">
            <a:srgbClr val="000000">
              <a:alpha val="38000"/>
            </a:srgbClr>
          </a:outerShdw>
        </a:effectLst>
      </dsp:spPr>
      <dsp:style>
        <a:lnRef idx="1">
          <a:schemeClr val="accent2"/>
        </a:lnRef>
        <a:fillRef idx="2">
          <a:schemeClr val="accent2"/>
        </a:fillRef>
        <a:effectRef idx="1">
          <a:schemeClr val="accent2"/>
        </a:effectRef>
        <a:fontRef idx="minor">
          <a:schemeClr val="dk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CA" sz="1200" kern="1200" dirty="0" smtClean="0"/>
            <a:t>Provided various small grants to support events and projects</a:t>
          </a:r>
          <a:endParaRPr lang="en-US" sz="1200" kern="1200" dirty="0"/>
        </a:p>
      </dsp:txBody>
      <dsp:txXfrm>
        <a:off x="3494254" y="264297"/>
        <a:ext cx="1270945" cy="1270945"/>
      </dsp:txXfrm>
    </dsp:sp>
    <dsp:sp modelId="{A278F089-2791-48FC-8674-8A8CACE33DF6}">
      <dsp:nvSpPr>
        <dsp:cNvPr id="0" name=""/>
        <dsp:cNvSpPr/>
      </dsp:nvSpPr>
      <dsp:spPr>
        <a:xfrm>
          <a:off x="5088101" y="533646"/>
          <a:ext cx="1797387" cy="1797387"/>
        </a:xfrm>
        <a:prstGeom prst="ellipse">
          <a:avLst/>
        </a:prstGeom>
        <a:solidFill>
          <a:schemeClr val="accent2">
            <a:lumMod val="75000"/>
          </a:schemeClr>
        </a:solidFill>
        <a:ln w="9525" cap="flat" cmpd="sng" algn="ctr">
          <a:solidFill>
            <a:schemeClr val="accent2">
              <a:lumMod val="40000"/>
              <a:lumOff val="60000"/>
            </a:schemeClr>
          </a:solidFill>
          <a:prstDash val="solid"/>
        </a:ln>
        <a:effectLst>
          <a:outerShdw blurRad="40000" dist="20000" dir="5400000" rotWithShape="0">
            <a:srgbClr val="000000">
              <a:alpha val="38000"/>
            </a:srgbClr>
          </a:outerShdw>
        </a:effectLst>
      </dsp:spPr>
      <dsp:style>
        <a:lnRef idx="1">
          <a:schemeClr val="accent2"/>
        </a:lnRef>
        <a:fillRef idx="2">
          <a:schemeClr val="accent2"/>
        </a:fillRef>
        <a:effectRef idx="1">
          <a:schemeClr val="accent2"/>
        </a:effectRef>
        <a:fontRef idx="minor">
          <a:schemeClr val="dk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CA" sz="1200" kern="1200" smtClean="0">
              <a:solidFill>
                <a:schemeClr val="bg1">
                  <a:lumMod val="95000"/>
                </a:schemeClr>
              </a:solidFill>
            </a:rPr>
            <a:t>Each One, Teach One, financial literacy programs</a:t>
          </a:r>
          <a:endParaRPr lang="en-US" sz="1200" kern="1200" dirty="0"/>
        </a:p>
      </dsp:txBody>
      <dsp:txXfrm>
        <a:off x="5351322" y="796867"/>
        <a:ext cx="1270945" cy="1270945"/>
      </dsp:txXfrm>
    </dsp:sp>
    <dsp:sp modelId="{7E086B9C-BF60-425D-89AA-B276F808B533}">
      <dsp:nvSpPr>
        <dsp:cNvPr id="0" name=""/>
        <dsp:cNvSpPr/>
      </dsp:nvSpPr>
      <dsp:spPr>
        <a:xfrm>
          <a:off x="5832645" y="2304261"/>
          <a:ext cx="1797387" cy="1797387"/>
        </a:xfrm>
        <a:prstGeom prst="ellipse">
          <a:avLst/>
        </a:prstGeom>
        <a:solidFill>
          <a:schemeClr val="accent2">
            <a:lumMod val="75000"/>
          </a:schemeClr>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dsp:spPr>
      <dsp:style>
        <a:lnRef idx="1">
          <a:schemeClr val="accent1"/>
        </a:lnRef>
        <a:fillRef idx="2">
          <a:schemeClr val="accent1"/>
        </a:fillRef>
        <a:effectRef idx="1">
          <a:schemeClr val="accent1"/>
        </a:effectRef>
        <a:fontRef idx="minor">
          <a:schemeClr val="dk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CA" sz="1200" kern="1200" dirty="0" smtClean="0">
              <a:solidFill>
                <a:schemeClr val="bg1"/>
              </a:solidFill>
            </a:rPr>
            <a:t>Have become the primary banker for </a:t>
          </a:r>
          <a:r>
            <a:rPr lang="en-US" altLang="en-US" sz="1200" kern="1200" dirty="0" smtClean="0">
              <a:solidFill>
                <a:schemeClr val="bg1"/>
              </a:solidFill>
            </a:rPr>
            <a:t>BC Association of Aboriginal Friendship </a:t>
          </a:r>
          <a:r>
            <a:rPr lang="en-US" altLang="en-US" sz="1200" kern="1200" dirty="0" err="1" smtClean="0">
              <a:solidFill>
                <a:schemeClr val="bg1"/>
              </a:solidFill>
            </a:rPr>
            <a:t>Centres</a:t>
          </a:r>
          <a:r>
            <a:rPr lang="en-US" altLang="en-US" sz="1200" kern="1200" dirty="0" smtClean="0">
              <a:solidFill>
                <a:schemeClr val="bg1"/>
              </a:solidFill>
            </a:rPr>
            <a:t> </a:t>
          </a:r>
          <a:endParaRPr lang="en-US" sz="1200" kern="1200" dirty="0">
            <a:solidFill>
              <a:schemeClr val="bg1"/>
            </a:solidFill>
          </a:endParaRPr>
        </a:p>
      </dsp:txBody>
      <dsp:txXfrm>
        <a:off x="6095866" y="2567482"/>
        <a:ext cx="1270945" cy="1270945"/>
      </dsp:txXfrm>
    </dsp:sp>
    <dsp:sp modelId="{4FE30659-F6C8-4344-879D-473B9213DDFE}">
      <dsp:nvSpPr>
        <dsp:cNvPr id="0" name=""/>
        <dsp:cNvSpPr/>
      </dsp:nvSpPr>
      <dsp:spPr>
        <a:xfrm>
          <a:off x="5122798" y="4144194"/>
          <a:ext cx="1910317" cy="1797387"/>
        </a:xfrm>
        <a:prstGeom prst="ellipse">
          <a:avLst/>
        </a:prstGeom>
        <a:solidFill>
          <a:schemeClr val="accent2">
            <a:lumMod val="75000"/>
          </a:schemeClr>
        </a:soli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dsp:spPr>
      <dsp:style>
        <a:lnRef idx="1">
          <a:schemeClr val="accent3"/>
        </a:lnRef>
        <a:fillRef idx="2">
          <a:schemeClr val="accent3"/>
        </a:fillRef>
        <a:effectRef idx="1">
          <a:schemeClr val="accent3"/>
        </a:effectRef>
        <a:fontRef idx="minor">
          <a:schemeClr val="dk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CA" sz="1200" kern="1200" dirty="0" smtClean="0">
              <a:solidFill>
                <a:schemeClr val="bg1">
                  <a:lumMod val="95000"/>
                </a:schemeClr>
              </a:solidFill>
            </a:rPr>
            <a:t>Participated in board and strategic planning</a:t>
          </a:r>
          <a:endParaRPr lang="en-US" sz="1200" kern="1200" dirty="0">
            <a:solidFill>
              <a:schemeClr val="bg1">
                <a:lumMod val="95000"/>
              </a:schemeClr>
            </a:solidFill>
          </a:endParaRPr>
        </a:p>
      </dsp:txBody>
      <dsp:txXfrm>
        <a:off x="5402557" y="4407415"/>
        <a:ext cx="1350799" cy="1270945"/>
      </dsp:txXfrm>
    </dsp:sp>
    <dsp:sp modelId="{15250C7C-56B2-4CA2-B02B-36E772D87556}">
      <dsp:nvSpPr>
        <dsp:cNvPr id="0" name=""/>
        <dsp:cNvSpPr/>
      </dsp:nvSpPr>
      <dsp:spPr>
        <a:xfrm>
          <a:off x="3210820" y="4683332"/>
          <a:ext cx="1797387" cy="1797387"/>
        </a:xfrm>
        <a:prstGeom prst="ellipse">
          <a:avLst/>
        </a:prstGeom>
        <a:solidFill>
          <a:schemeClr val="accent2">
            <a:lumMod val="75000"/>
          </a:schemeClr>
        </a:soli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dsp:spPr>
      <dsp:style>
        <a:lnRef idx="1">
          <a:schemeClr val="accent3"/>
        </a:lnRef>
        <a:fillRef idx="2">
          <a:schemeClr val="accent3"/>
        </a:fillRef>
        <a:effectRef idx="1">
          <a:schemeClr val="accent3"/>
        </a:effectRef>
        <a:fontRef idx="minor">
          <a:schemeClr val="dk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CA" sz="1200" kern="1200" dirty="0" smtClean="0">
              <a:solidFill>
                <a:schemeClr val="bg1">
                  <a:lumMod val="95000"/>
                </a:schemeClr>
              </a:solidFill>
            </a:rPr>
            <a:t>Provided a tailored financing solution for building purchase</a:t>
          </a:r>
          <a:endParaRPr lang="en-US" sz="1200" kern="1200" dirty="0">
            <a:solidFill>
              <a:schemeClr val="bg1">
                <a:lumMod val="95000"/>
              </a:schemeClr>
            </a:solidFill>
          </a:endParaRPr>
        </a:p>
      </dsp:txBody>
      <dsp:txXfrm>
        <a:off x="3474041" y="4946553"/>
        <a:ext cx="1270945" cy="1270945"/>
      </dsp:txXfrm>
    </dsp:sp>
    <dsp:sp modelId="{755BF77C-FE6B-4BCA-9B64-C997C915E43D}">
      <dsp:nvSpPr>
        <dsp:cNvPr id="0" name=""/>
        <dsp:cNvSpPr/>
      </dsp:nvSpPr>
      <dsp:spPr>
        <a:xfrm>
          <a:off x="1080114" y="4288172"/>
          <a:ext cx="1797387" cy="1797387"/>
        </a:xfrm>
        <a:prstGeom prst="ellipse">
          <a:avLst/>
        </a:prstGeom>
        <a:solidFill>
          <a:srgbClr val="CC0000"/>
        </a:soli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dsp:spPr>
      <dsp:style>
        <a:lnRef idx="1">
          <a:schemeClr val="accent3"/>
        </a:lnRef>
        <a:fillRef idx="2">
          <a:schemeClr val="accent3"/>
        </a:fillRef>
        <a:effectRef idx="1">
          <a:schemeClr val="accent3"/>
        </a:effectRef>
        <a:fontRef idx="minor">
          <a:schemeClr val="dk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CA" sz="1200" kern="1200" dirty="0" smtClean="0">
              <a:solidFill>
                <a:schemeClr val="bg1">
                  <a:lumMod val="95000"/>
                </a:schemeClr>
              </a:solidFill>
            </a:rPr>
            <a:t>Worked with the BC Association of Aboriginal Friendship Centres to support  the development of social enterprises</a:t>
          </a:r>
          <a:endParaRPr lang="en-US" sz="1200" kern="1200" dirty="0">
            <a:solidFill>
              <a:schemeClr val="bg1">
                <a:lumMod val="95000"/>
              </a:schemeClr>
            </a:solidFill>
          </a:endParaRPr>
        </a:p>
      </dsp:txBody>
      <dsp:txXfrm>
        <a:off x="1343335" y="4551393"/>
        <a:ext cx="1270945" cy="1270945"/>
      </dsp:txXfrm>
    </dsp:sp>
    <dsp:sp modelId="{D76B9FDA-1A60-4440-9928-7EC356AA7BDF}">
      <dsp:nvSpPr>
        <dsp:cNvPr id="0" name=""/>
        <dsp:cNvSpPr/>
      </dsp:nvSpPr>
      <dsp:spPr>
        <a:xfrm>
          <a:off x="576060" y="2410912"/>
          <a:ext cx="1797387" cy="1797387"/>
        </a:xfrm>
        <a:prstGeom prst="ellipse">
          <a:avLst/>
        </a:prstGeom>
        <a:solidFill>
          <a:srgbClr val="CC0000"/>
        </a:solidFill>
        <a:ln w="9525" cap="flat" cmpd="sng" algn="ctr">
          <a:solidFill>
            <a:schemeClr val="accent6">
              <a:shade val="95000"/>
              <a:satMod val="105000"/>
            </a:schemeClr>
          </a:solidFill>
          <a:prstDash val="solid"/>
        </a:ln>
        <a:effectLst>
          <a:outerShdw blurRad="40000" dist="20000" dir="5400000" rotWithShape="0">
            <a:srgbClr val="000000">
              <a:alpha val="38000"/>
            </a:srgbClr>
          </a:outerShdw>
        </a:effectLst>
      </dsp:spPr>
      <dsp:style>
        <a:lnRef idx="1">
          <a:schemeClr val="accent6"/>
        </a:lnRef>
        <a:fillRef idx="2">
          <a:schemeClr val="accent6"/>
        </a:fillRef>
        <a:effectRef idx="1">
          <a:schemeClr val="accent6"/>
        </a:effectRef>
        <a:fontRef idx="minor">
          <a:schemeClr val="dk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CA" sz="1200" kern="1200" dirty="0" smtClean="0">
              <a:solidFill>
                <a:schemeClr val="bg1">
                  <a:lumMod val="95000"/>
                </a:schemeClr>
              </a:solidFill>
            </a:rPr>
            <a:t>Participate in partners for social impact roundtable</a:t>
          </a:r>
          <a:endParaRPr lang="en-US" sz="1200" kern="1200" dirty="0">
            <a:solidFill>
              <a:schemeClr val="bg1">
                <a:lumMod val="95000"/>
              </a:schemeClr>
            </a:solidFill>
          </a:endParaRPr>
        </a:p>
      </dsp:txBody>
      <dsp:txXfrm>
        <a:off x="839281" y="2674133"/>
        <a:ext cx="1270945" cy="1270945"/>
      </dsp:txXfrm>
    </dsp:sp>
    <dsp:sp modelId="{CEE2C81C-F3DA-44B4-84C5-9A671D03A802}">
      <dsp:nvSpPr>
        <dsp:cNvPr id="0" name=""/>
        <dsp:cNvSpPr/>
      </dsp:nvSpPr>
      <dsp:spPr>
        <a:xfrm>
          <a:off x="1296149" y="533640"/>
          <a:ext cx="1797387" cy="1797387"/>
        </a:xfrm>
        <a:prstGeom prst="ellipse">
          <a:avLst/>
        </a:prstGeom>
        <a:solidFill>
          <a:srgbClr val="CC0000"/>
        </a:solidFill>
        <a:ln w="9525" cap="flat" cmpd="sng" algn="ctr">
          <a:solidFill>
            <a:schemeClr val="accent6">
              <a:shade val="95000"/>
              <a:satMod val="105000"/>
            </a:schemeClr>
          </a:solidFill>
          <a:prstDash val="solid"/>
        </a:ln>
        <a:effectLst>
          <a:outerShdw blurRad="40000" dist="20000" dir="5400000" rotWithShape="0">
            <a:srgbClr val="000000">
              <a:alpha val="38000"/>
            </a:srgbClr>
          </a:outerShdw>
        </a:effectLst>
      </dsp:spPr>
      <dsp:style>
        <a:lnRef idx="1">
          <a:schemeClr val="accent6"/>
        </a:lnRef>
        <a:fillRef idx="2">
          <a:schemeClr val="accent6"/>
        </a:fillRef>
        <a:effectRef idx="1">
          <a:schemeClr val="accent6"/>
        </a:effectRef>
        <a:fontRef idx="minor">
          <a:schemeClr val="dk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CA" sz="1200" kern="1200" dirty="0" smtClean="0">
              <a:solidFill>
                <a:schemeClr val="bg1">
                  <a:lumMod val="95000"/>
                </a:schemeClr>
              </a:solidFill>
            </a:rPr>
            <a:t>Working together to identify new programs and initiatives to support youth and families </a:t>
          </a:r>
          <a:endParaRPr lang="en-US" sz="1200" kern="1200" dirty="0">
            <a:solidFill>
              <a:schemeClr val="bg1">
                <a:lumMod val="95000"/>
              </a:schemeClr>
            </a:solidFill>
          </a:endParaRPr>
        </a:p>
      </dsp:txBody>
      <dsp:txXfrm>
        <a:off x="1559370" y="796861"/>
        <a:ext cx="1270945" cy="1270945"/>
      </dsp:txXfrm>
    </dsp:sp>
  </dsp:spTree>
</dsp:drawing>
</file>

<file path=ppt/diagrams/layout1.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0.56793</cdr:x>
      <cdr:y>0.12159</cdr:y>
    </cdr:from>
    <cdr:to>
      <cdr:x>0.79939</cdr:x>
      <cdr:y>0.23519</cdr:y>
    </cdr:to>
    <cdr:sp macro="" textlink="">
      <cdr:nvSpPr>
        <cdr:cNvPr id="3" name="Rectangle 2"/>
        <cdr:cNvSpPr/>
      </cdr:nvSpPr>
      <cdr:spPr>
        <a:xfrm xmlns:a="http://schemas.openxmlformats.org/drawingml/2006/main" rot="2659509">
          <a:off x="3462088" y="497482"/>
          <a:ext cx="1410980" cy="464802"/>
        </a:xfrm>
        <a:prstGeom xmlns:a="http://schemas.openxmlformats.org/drawingml/2006/main" prst="rect">
          <a:avLst/>
        </a:prstGeom>
        <a:noFill xmlns:a="http://schemas.openxmlformats.org/drawingml/2006/main"/>
      </cdr:spPr>
      <cdr:txBody>
        <a:bodyPr xmlns:a="http://schemas.openxmlformats.org/drawingml/2006/main" wrap="none" lIns="91440" tIns="45720" rIns="91440" bIns="45720">
          <a:spAutoFit/>
        </a:bodyPr>
        <a:lstStyle xmlns:a="http://schemas.openxmlformats.org/drawingml/2006/main"/>
        <a:p xmlns:a="http://schemas.openxmlformats.org/drawingml/2006/main">
          <a:pPr algn="ctr"/>
          <a:r>
            <a:rPr lang="en-US" sz="24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Hand Out</a:t>
          </a:r>
          <a:endParaRPr lang="en-US" sz="24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cdr:txBody>
    </cdr:sp>
  </cdr:relSizeAnchor>
  <cdr:relSizeAnchor xmlns:cdr="http://schemas.openxmlformats.org/drawingml/2006/chartDrawing">
    <cdr:from>
      <cdr:x>0.23458</cdr:x>
      <cdr:y>0.08404</cdr:y>
    </cdr:from>
    <cdr:to>
      <cdr:x>0.31031</cdr:x>
      <cdr:y>0.67302</cdr:y>
    </cdr:to>
    <cdr:sp macro="" textlink="">
      <cdr:nvSpPr>
        <cdr:cNvPr id="2" name="Rectangle 1"/>
        <cdr:cNvSpPr/>
      </cdr:nvSpPr>
      <cdr:spPr>
        <a:xfrm xmlns:a="http://schemas.openxmlformats.org/drawingml/2006/main" rot="17445836">
          <a:off x="464018" y="1307521"/>
          <a:ext cx="2393614" cy="461650"/>
        </a:xfrm>
        <a:prstGeom xmlns:a="http://schemas.openxmlformats.org/drawingml/2006/main" prst="rect">
          <a:avLst/>
        </a:prstGeom>
        <a:noFill xmlns:a="http://schemas.openxmlformats.org/drawingml/2006/main"/>
      </cdr:spPr>
      <cdr:txBody>
        <a:bodyPr xmlns:a="http://schemas.openxmlformats.org/drawingml/2006/main" wrap="square" lIns="91440" tIns="45720" rIns="91440" bIns="45720">
          <a:spAutoFit/>
        </a:bodyPr>
        <a:lstStyle xmlns:a="http://schemas.openxmlformats.org/drawingml/2006/main"/>
        <a:p xmlns:a="http://schemas.openxmlformats.org/drawingml/2006/main">
          <a:pPr algn="ctr"/>
          <a:r>
            <a:rPr lang="en-US" sz="24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Hands Together</a:t>
          </a:r>
          <a:endParaRPr lang="en-US" sz="24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cdr:txBody>
    </cdr:sp>
  </cdr:relSizeAnchor>
  <cdr:relSizeAnchor xmlns:cdr="http://schemas.openxmlformats.org/drawingml/2006/chartDrawing">
    <cdr:from>
      <cdr:x>0</cdr:x>
      <cdr:y>0</cdr:y>
    </cdr:from>
    <cdr:to>
      <cdr:x>0</cdr:x>
      <cdr:y>0</cdr:y>
    </cdr:to>
    <cdr:grpSp>
      <cdr:nvGrpSpPr>
        <cdr:cNvPr id="4" name="Group 3"/>
        <cdr:cNvGrpSpPr/>
      </cdr:nvGrpSpPr>
      <cdr:grpSpPr>
        <a:xfrm xmlns:a="http://schemas.openxmlformats.org/drawingml/2006/main">
          <a:off x="0" y="0"/>
          <a:ext cx="0" cy="0"/>
          <a:chOff x="0" y="0"/>
          <a:chExt cx="0" cy="0"/>
        </a:xfrm>
      </cdr:grpSpPr>
    </cdr:grpSp>
  </cdr:relSizeAnchor>
</c:userShapes>
</file>

<file path=ppt/media/hdphoto1.wdp>
</file>

<file path=ppt/media/image1.jpeg>
</file>

<file path=ppt/media/image2.jpeg>
</file>

<file path=ppt/media/image3.jpe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6C1AA1-066C-4089-83E8-6FF501191D2F}" type="datetimeFigureOut">
              <a:rPr lang="en-US" smtClean="0"/>
              <a:t>9/21/2016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0762C0-3F61-491D-93F2-9C6A119ABD86}" type="slidenum">
              <a:rPr lang="en-US" smtClean="0"/>
              <a:t>‹#›</a:t>
            </a:fld>
            <a:endParaRPr lang="en-US"/>
          </a:p>
        </p:txBody>
      </p:sp>
    </p:spTree>
    <p:extLst>
      <p:ext uri="{BB962C8B-B14F-4D97-AF65-F5344CB8AC3E}">
        <p14:creationId xmlns:p14="http://schemas.microsoft.com/office/powerpoint/2010/main" val="3794858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8" Type="http://schemas.openxmlformats.org/officeDocument/2006/relationships/hyperlink" Target="http://insite2/CommunityImpacts/CommunityInvestment/ImpactLendingandInvestmentPrograms/Pages/default.aspx" TargetMode="External"/><Relationship Id="rId3" Type="http://schemas.openxmlformats.org/officeDocument/2006/relationships/hyperlink" Target="http://insite2/CommunityImpacts/CommunityInvestment/branchcommunityimpact/Pages/default.aspx" TargetMode="External"/><Relationship Id="rId7" Type="http://schemas.openxmlformats.org/officeDocument/2006/relationships/hyperlink" Target="http://insite2/CommunityImpacts/CommunityInvestment/financialliteracy/Pages/default.aspx"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insite2/CommunityImpacts/CommunityInvestment/Pages/Our-subject-matter-experts.aspx" TargetMode="External"/><Relationship Id="rId5" Type="http://schemas.openxmlformats.org/officeDocument/2006/relationships/hyperlink" Target="http://insite2/CommunityImpacts/CommunityInvestment/Pages/Holiday-gifting.aspx" TargetMode="External"/><Relationship Id="rId4" Type="http://schemas.openxmlformats.org/officeDocument/2006/relationships/hyperlink" Target="http://insite2/CommunityImpacts/CommunityInvestment/Pages/Community-volunteer-opportunities.aspx"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0762C0-3F61-491D-93F2-9C6A119ABD86}" type="slidenum">
              <a:rPr lang="en-US" smtClean="0"/>
              <a:t>1</a:t>
            </a:fld>
            <a:endParaRPr lang="en-US"/>
          </a:p>
        </p:txBody>
      </p:sp>
    </p:spTree>
    <p:extLst>
      <p:ext uri="{BB962C8B-B14F-4D97-AF65-F5344CB8AC3E}">
        <p14:creationId xmlns:p14="http://schemas.microsoft.com/office/powerpoint/2010/main" val="2766647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a:ln/>
        </p:spPr>
      </p:sp>
      <p:sp>
        <p:nvSpPr>
          <p:cNvPr id="57347"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65976" eaLnBrk="1" fontAlgn="auto" hangingPunct="1">
              <a:spcBef>
                <a:spcPts val="610"/>
              </a:spcBef>
              <a:spcAft>
                <a:spcPts val="1220"/>
              </a:spcAft>
              <a:defRPr/>
            </a:pPr>
            <a:r>
              <a:rPr lang="en-US" dirty="0" smtClean="0"/>
              <a:t>A little bit about </a:t>
            </a:r>
            <a:r>
              <a:rPr lang="en-US" dirty="0" err="1" smtClean="0"/>
              <a:t>Vancity</a:t>
            </a:r>
            <a:endParaRPr lang="en-US" dirty="0" smtClean="0"/>
          </a:p>
          <a:p>
            <a:pPr marL="365976" eaLnBrk="1" fontAlgn="auto" hangingPunct="1">
              <a:spcBef>
                <a:spcPts val="610"/>
              </a:spcBef>
              <a:spcAft>
                <a:spcPts val="1220"/>
              </a:spcAft>
              <a:defRPr/>
            </a:pPr>
            <a:endParaRPr lang="en-US" dirty="0" smtClean="0"/>
          </a:p>
          <a:p>
            <a:pPr marL="365976" eaLnBrk="1" fontAlgn="auto" hangingPunct="1">
              <a:spcBef>
                <a:spcPts val="610"/>
              </a:spcBef>
              <a:spcAft>
                <a:spcPts val="1220"/>
              </a:spcAft>
              <a:defRPr/>
            </a:pPr>
            <a:r>
              <a:rPr lang="en-US" dirty="0" smtClean="0"/>
              <a:t>Our organization was founded in 1946 to provide financial services to people who were unable to access traditional sources of financing</a:t>
            </a:r>
          </a:p>
          <a:p>
            <a:pPr marL="365976" eaLnBrk="1" fontAlgn="auto" hangingPunct="1">
              <a:spcBef>
                <a:spcPts val="610"/>
              </a:spcBef>
              <a:spcAft>
                <a:spcPts val="1220"/>
              </a:spcAft>
              <a:defRPr/>
            </a:pPr>
            <a:endParaRPr lang="en-US" dirty="0" smtClean="0"/>
          </a:p>
          <a:p>
            <a:pPr marL="365976" eaLnBrk="1" fontAlgn="auto" hangingPunct="1">
              <a:spcBef>
                <a:spcPts val="610"/>
              </a:spcBef>
              <a:spcAft>
                <a:spcPts val="1220"/>
              </a:spcAft>
              <a:defRPr/>
            </a:pPr>
            <a:r>
              <a:rPr lang="en-US" sz="1400" dirty="0" smtClean="0">
                <a:latin typeface="Arial" pitchFamily="34" charset="0"/>
              </a:rPr>
              <a:t>Today we are the </a:t>
            </a:r>
            <a:r>
              <a:rPr lang="en-US" dirty="0" smtClean="0">
                <a:latin typeface="Arial" pitchFamily="34" charset="0"/>
              </a:rPr>
              <a:t>largest member owned, community based, financial services co-operative in Canada, with $19 billion in assets,  Over 500,000 members and 59 branches located throughout the traditional territories of the Coast Salish People</a:t>
            </a:r>
            <a:r>
              <a:rPr lang="en-US" baseline="0" dirty="0" smtClean="0">
                <a:latin typeface="Arial" pitchFamily="34" charset="0"/>
              </a:rPr>
              <a:t> as well as Alert Bay, in the traditional territory of </a:t>
            </a:r>
            <a:r>
              <a:rPr lang="en-US" i="0" baseline="0" dirty="0" smtClean="0">
                <a:latin typeface="Arial" pitchFamily="34" charset="0"/>
              </a:rPr>
              <a:t>the </a:t>
            </a:r>
            <a:r>
              <a:rPr lang="en-US" sz="1200" b="0" i="0" kern="1200" dirty="0" err="1" smtClean="0">
                <a:solidFill>
                  <a:schemeClr val="tx1"/>
                </a:solidFill>
                <a:effectLst/>
                <a:latin typeface="+mn-lt"/>
                <a:ea typeface="+mn-ea"/>
                <a:cs typeface="+mn-cs"/>
              </a:rPr>
              <a:t>Kwakwaka'wakw</a:t>
            </a:r>
            <a:r>
              <a:rPr lang="en-US" i="0" baseline="0" dirty="0" smtClean="0">
                <a:latin typeface="Arial" pitchFamily="34" charset="0"/>
              </a:rPr>
              <a:t> P</a:t>
            </a:r>
            <a:r>
              <a:rPr lang="en-US" baseline="0" dirty="0" smtClean="0">
                <a:latin typeface="Arial" pitchFamily="34" charset="0"/>
              </a:rPr>
              <a:t>eople.</a:t>
            </a:r>
            <a:endParaRPr lang="en-US" dirty="0" smtClean="0">
              <a:latin typeface="Arial" pitchFamily="34" charset="0"/>
            </a:endParaRPr>
          </a:p>
          <a:p>
            <a:pPr marL="365976" eaLnBrk="1" fontAlgn="auto" hangingPunct="1">
              <a:spcBef>
                <a:spcPts val="610"/>
              </a:spcBef>
              <a:spcAft>
                <a:spcPts val="1220"/>
              </a:spcAft>
              <a:defRPr/>
            </a:pPr>
            <a:endParaRPr lang="en-US" dirty="0" smtClean="0">
              <a:latin typeface="Arial" pitchFamily="34" charset="0"/>
            </a:endParaRPr>
          </a:p>
          <a:p>
            <a:pPr marL="365976" eaLnBrk="1" fontAlgn="auto" hangingPunct="1">
              <a:spcBef>
                <a:spcPts val="610"/>
              </a:spcBef>
              <a:spcAft>
                <a:spcPts val="1220"/>
              </a:spcAft>
              <a:defRPr/>
            </a:pPr>
            <a:r>
              <a:rPr lang="en-US" dirty="0" smtClean="0">
                <a:latin typeface="Arial" pitchFamily="34" charset="0"/>
              </a:rPr>
              <a:t>We are committed to a new definition of wealth, where the </a:t>
            </a:r>
            <a:r>
              <a:rPr lang="en-US" dirty="0" err="1" smtClean="0">
                <a:latin typeface="Arial" pitchFamily="34" charset="0"/>
              </a:rPr>
              <a:t>well being</a:t>
            </a:r>
            <a:r>
              <a:rPr lang="en-US" dirty="0" smtClean="0">
                <a:latin typeface="Arial" pitchFamily="34" charset="0"/>
              </a:rPr>
              <a:t> of people and communities is more than simply financial, and by working together we can all thrive and prosper.</a:t>
            </a:r>
          </a:p>
          <a:p>
            <a:pPr>
              <a:defRPr/>
            </a:pPr>
            <a:endParaRPr lang="en-US" dirty="0" smtClean="0">
              <a:latin typeface="Arial" pitchFamily="34" charset="0"/>
            </a:endParaRPr>
          </a:p>
        </p:txBody>
      </p:sp>
      <p:sp>
        <p:nvSpPr>
          <p:cNvPr id="4" name="Slide Number Placeholder 3"/>
          <p:cNvSpPr>
            <a:spLocks noGrp="1"/>
          </p:cNvSpPr>
          <p:nvPr>
            <p:ph type="sldNum" sz="quarter" idx="5"/>
          </p:nvPr>
        </p:nvSpPr>
        <p:spPr/>
        <p:txBody>
          <a:bodyPr/>
          <a:lstStyle>
            <a:lvl1pPr defTabSz="952500" eaLnBrk="0" hangingPunct="0">
              <a:defRPr sz="2000">
                <a:solidFill>
                  <a:schemeClr val="bg1"/>
                </a:solidFill>
                <a:latin typeface="Arial" panose="020B0604020202020204" pitchFamily="34" charset="0"/>
                <a:cs typeface="Arial" panose="020B0604020202020204" pitchFamily="34" charset="0"/>
              </a:defRPr>
            </a:lvl1pPr>
            <a:lvl2pPr marL="742950" indent="-285750" defTabSz="952500" eaLnBrk="0" hangingPunct="0">
              <a:defRPr sz="2000">
                <a:solidFill>
                  <a:schemeClr val="bg1"/>
                </a:solidFill>
                <a:latin typeface="Arial" panose="020B0604020202020204" pitchFamily="34" charset="0"/>
                <a:cs typeface="Arial" panose="020B0604020202020204" pitchFamily="34" charset="0"/>
              </a:defRPr>
            </a:lvl2pPr>
            <a:lvl3pPr marL="1143000" indent="-228600" defTabSz="952500" eaLnBrk="0" hangingPunct="0">
              <a:defRPr sz="2000">
                <a:solidFill>
                  <a:schemeClr val="bg1"/>
                </a:solidFill>
                <a:latin typeface="Arial" panose="020B0604020202020204" pitchFamily="34" charset="0"/>
                <a:cs typeface="Arial" panose="020B0604020202020204" pitchFamily="34" charset="0"/>
              </a:defRPr>
            </a:lvl3pPr>
            <a:lvl4pPr marL="1600200" indent="-228600" defTabSz="952500" eaLnBrk="0" hangingPunct="0">
              <a:defRPr sz="2000">
                <a:solidFill>
                  <a:schemeClr val="bg1"/>
                </a:solidFill>
                <a:latin typeface="Arial" panose="020B0604020202020204" pitchFamily="34" charset="0"/>
                <a:cs typeface="Arial" panose="020B0604020202020204" pitchFamily="34" charset="0"/>
              </a:defRPr>
            </a:lvl4pPr>
            <a:lvl5pPr marL="2057400" indent="-228600" defTabSz="952500" eaLnBrk="0" hangingPunct="0">
              <a:defRPr sz="2000">
                <a:solidFill>
                  <a:schemeClr val="bg1"/>
                </a:solidFill>
                <a:latin typeface="Arial" panose="020B0604020202020204" pitchFamily="34" charset="0"/>
                <a:cs typeface="Arial" panose="020B0604020202020204" pitchFamily="34" charset="0"/>
              </a:defRPr>
            </a:lvl5pPr>
            <a:lvl6pPr marL="25146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6pPr>
            <a:lvl7pPr marL="29718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7pPr>
            <a:lvl8pPr marL="34290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8pPr>
            <a:lvl9pPr marL="38862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9pPr>
          </a:lstStyle>
          <a:p>
            <a:pPr eaLnBrk="1" hangingPunct="1"/>
            <a:fld id="{315CBCDD-BE16-4FD4-9C54-399B365ACC74}" type="slidenum">
              <a:rPr lang="en-US" altLang="en-US" sz="1300">
                <a:solidFill>
                  <a:schemeClr val="tx1"/>
                </a:solidFill>
              </a:rPr>
              <a:pPr eaLnBrk="1" hangingPunct="1"/>
              <a:t>2</a:t>
            </a:fld>
            <a:endParaRPr lang="en-US" altLang="en-US" sz="1300">
              <a:solidFill>
                <a:schemeClr val="tx1"/>
              </a:solidFill>
            </a:endParaRPr>
          </a:p>
        </p:txBody>
      </p:sp>
    </p:spTree>
    <p:extLst>
      <p:ext uri="{BB962C8B-B14F-4D97-AF65-F5344CB8AC3E}">
        <p14:creationId xmlns:p14="http://schemas.microsoft.com/office/powerpoint/2010/main" val="3191690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a:ln/>
        </p:spPr>
      </p:sp>
      <p:sp>
        <p:nvSpPr>
          <p:cNvPr id="4608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930275" eaLnBrk="1" hangingPunct="1">
              <a:spcBef>
                <a:spcPct val="0"/>
              </a:spcBef>
            </a:pPr>
            <a:r>
              <a:rPr lang="en-US" altLang="en-US" dirty="0" smtClean="0">
                <a:latin typeface="Arial" panose="020B0604020202020204" pitchFamily="34" charset="0"/>
              </a:rPr>
              <a:t>Community capacity and asset building</a:t>
            </a:r>
          </a:p>
          <a:p>
            <a:pPr defTabSz="930275"/>
            <a:r>
              <a:rPr lang="en-US" altLang="en-US" dirty="0" smtClean="0">
                <a:latin typeface="Arial" panose="020B0604020202020204" pitchFamily="34" charset="0"/>
              </a:rPr>
              <a:t>Support for Aboriginal not for profit and First Nation government organizations</a:t>
            </a:r>
          </a:p>
          <a:p>
            <a:pPr defTabSz="930275"/>
            <a:r>
              <a:rPr lang="en-US" altLang="en-US" dirty="0" smtClean="0">
                <a:latin typeface="Arial" panose="020B0604020202020204" pitchFamily="34" charset="0"/>
              </a:rPr>
              <a:t>Access to financial services for under banked and underserved individuals</a:t>
            </a:r>
          </a:p>
          <a:p>
            <a:pPr defTabSz="930275"/>
            <a:r>
              <a:rPr lang="en-US" altLang="en-US" dirty="0" smtClean="0">
                <a:latin typeface="Arial" panose="020B0604020202020204" pitchFamily="34" charset="0"/>
              </a:rPr>
              <a:t>Affordable housing on and off reserve</a:t>
            </a:r>
          </a:p>
          <a:p>
            <a:pPr defTabSz="930275"/>
            <a:r>
              <a:rPr lang="en-US" altLang="en-US" dirty="0" smtClean="0">
                <a:latin typeface="Arial" panose="020B0604020202020204" pitchFamily="34" charset="0"/>
              </a:rPr>
              <a:t>Access to financing for entrepreneurs, small businesses, and social enterprises</a:t>
            </a:r>
          </a:p>
          <a:p>
            <a:pPr marL="0" marR="0" indent="0" algn="l" defTabSz="930275" rtl="0" eaLnBrk="1" fontAlgn="auto" latinLnBrk="0" hangingPunct="1">
              <a:lnSpc>
                <a:spcPct val="100000"/>
              </a:lnSpc>
              <a:spcBef>
                <a:spcPts val="0"/>
              </a:spcBef>
              <a:spcAft>
                <a:spcPts val="0"/>
              </a:spcAft>
              <a:buClrTx/>
              <a:buSzTx/>
              <a:buFontTx/>
              <a:buNone/>
              <a:tabLst/>
              <a:defRPr/>
            </a:pPr>
            <a:r>
              <a:rPr lang="en-US" altLang="en-US" dirty="0" smtClean="0">
                <a:latin typeface="Arial" panose="020B0604020202020204" pitchFamily="34" charset="0"/>
              </a:rPr>
              <a:t>Sustainable environmental practices </a:t>
            </a:r>
          </a:p>
          <a:p>
            <a:pPr defTabSz="930275"/>
            <a:endParaRPr lang="en-US" altLang="en-US" dirty="0" smtClean="0">
              <a:latin typeface="Arial" panose="020B0604020202020204" pitchFamily="34" charset="0"/>
            </a:endParaRPr>
          </a:p>
          <a:p>
            <a:pPr defTabSz="930275"/>
            <a:endParaRPr lang="en-US" altLang="en-US" dirty="0" smtClean="0">
              <a:latin typeface="Arial" panose="020B0604020202020204" pitchFamily="34" charset="0"/>
            </a:endParaRPr>
          </a:p>
        </p:txBody>
      </p:sp>
      <p:sp>
        <p:nvSpPr>
          <p:cNvPr id="4" name="Slide Number Placeholder 3"/>
          <p:cNvSpPr>
            <a:spLocks noGrp="1"/>
          </p:cNvSpPr>
          <p:nvPr>
            <p:ph type="sldNum" sz="quarter" idx="5"/>
          </p:nvPr>
        </p:nvSpPr>
        <p:spPr/>
        <p:txBody>
          <a:bodyPr/>
          <a:lstStyle>
            <a:lvl1pPr defTabSz="952500" eaLnBrk="0" hangingPunct="0">
              <a:defRPr sz="2000">
                <a:solidFill>
                  <a:schemeClr val="bg1"/>
                </a:solidFill>
                <a:latin typeface="Arial" panose="020B0604020202020204" pitchFamily="34" charset="0"/>
                <a:cs typeface="Arial" panose="020B0604020202020204" pitchFamily="34" charset="0"/>
              </a:defRPr>
            </a:lvl1pPr>
            <a:lvl2pPr marL="742950" indent="-285750" defTabSz="952500" eaLnBrk="0" hangingPunct="0">
              <a:defRPr sz="2000">
                <a:solidFill>
                  <a:schemeClr val="bg1"/>
                </a:solidFill>
                <a:latin typeface="Arial" panose="020B0604020202020204" pitchFamily="34" charset="0"/>
                <a:cs typeface="Arial" panose="020B0604020202020204" pitchFamily="34" charset="0"/>
              </a:defRPr>
            </a:lvl2pPr>
            <a:lvl3pPr marL="1143000" indent="-228600" defTabSz="952500" eaLnBrk="0" hangingPunct="0">
              <a:defRPr sz="2000">
                <a:solidFill>
                  <a:schemeClr val="bg1"/>
                </a:solidFill>
                <a:latin typeface="Arial" panose="020B0604020202020204" pitchFamily="34" charset="0"/>
                <a:cs typeface="Arial" panose="020B0604020202020204" pitchFamily="34" charset="0"/>
              </a:defRPr>
            </a:lvl3pPr>
            <a:lvl4pPr marL="1600200" indent="-228600" defTabSz="952500" eaLnBrk="0" hangingPunct="0">
              <a:defRPr sz="2000">
                <a:solidFill>
                  <a:schemeClr val="bg1"/>
                </a:solidFill>
                <a:latin typeface="Arial" panose="020B0604020202020204" pitchFamily="34" charset="0"/>
                <a:cs typeface="Arial" panose="020B0604020202020204" pitchFamily="34" charset="0"/>
              </a:defRPr>
            </a:lvl4pPr>
            <a:lvl5pPr marL="2057400" indent="-228600" defTabSz="952500" eaLnBrk="0" hangingPunct="0">
              <a:defRPr sz="2000">
                <a:solidFill>
                  <a:schemeClr val="bg1"/>
                </a:solidFill>
                <a:latin typeface="Arial" panose="020B0604020202020204" pitchFamily="34" charset="0"/>
                <a:cs typeface="Arial" panose="020B0604020202020204" pitchFamily="34" charset="0"/>
              </a:defRPr>
            </a:lvl5pPr>
            <a:lvl6pPr marL="25146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6pPr>
            <a:lvl7pPr marL="29718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7pPr>
            <a:lvl8pPr marL="34290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8pPr>
            <a:lvl9pPr marL="38862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9pPr>
          </a:lstStyle>
          <a:p>
            <a:pPr eaLnBrk="1" hangingPunct="1"/>
            <a:fld id="{4933476B-9512-4E2E-A6E2-1DD6747224D3}" type="slidenum">
              <a:rPr lang="en-US" altLang="en-US" sz="1300">
                <a:solidFill>
                  <a:schemeClr val="tx1"/>
                </a:solidFill>
              </a:rPr>
              <a:pPr eaLnBrk="1" hangingPunct="1"/>
              <a:t>3</a:t>
            </a:fld>
            <a:endParaRPr lang="en-US" altLang="en-US" sz="1300">
              <a:solidFill>
                <a:schemeClr val="tx1"/>
              </a:solidFill>
            </a:endParaRPr>
          </a:p>
        </p:txBody>
      </p:sp>
    </p:spTree>
    <p:extLst>
      <p:ext uri="{BB962C8B-B14F-4D97-AF65-F5344CB8AC3E}">
        <p14:creationId xmlns:p14="http://schemas.microsoft.com/office/powerpoint/2010/main" val="3346024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0762C0-3F61-491D-93F2-9C6A119ABD86}" type="slidenum">
              <a:rPr lang="en-US" smtClean="0"/>
              <a:t>4</a:t>
            </a:fld>
            <a:endParaRPr lang="en-US"/>
          </a:p>
        </p:txBody>
      </p:sp>
    </p:spTree>
    <p:extLst>
      <p:ext uri="{BB962C8B-B14F-4D97-AF65-F5344CB8AC3E}">
        <p14:creationId xmlns:p14="http://schemas.microsoft.com/office/powerpoint/2010/main" val="40694067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0762C0-3F61-491D-93F2-9C6A119ABD86}" type="slidenum">
              <a:rPr lang="en-US" smtClean="0"/>
              <a:t>5</a:t>
            </a:fld>
            <a:endParaRPr lang="en-US"/>
          </a:p>
        </p:txBody>
      </p:sp>
    </p:spTree>
    <p:extLst>
      <p:ext uri="{BB962C8B-B14F-4D97-AF65-F5344CB8AC3E}">
        <p14:creationId xmlns:p14="http://schemas.microsoft.com/office/powerpoint/2010/main" val="1947042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effectLst/>
              </a:rPr>
              <a:t>Community investment</a:t>
            </a:r>
          </a:p>
          <a:p>
            <a:endParaRPr lang="en-US" dirty="0" smtClean="0">
              <a:effectLst/>
            </a:endParaRPr>
          </a:p>
          <a:p>
            <a:r>
              <a:rPr lang="en-US" dirty="0" smtClean="0">
                <a:effectLst/>
              </a:rPr>
              <a:t>Vancity and other financial institutions are community assets. How we invest and operate affects our community’s well-being, which is a responsibility we take seriously. </a:t>
            </a:r>
          </a:p>
          <a:p>
            <a:r>
              <a:rPr lang="en-US" dirty="0" smtClean="0">
                <a:effectLst/>
              </a:rPr>
              <a:t> </a:t>
            </a:r>
          </a:p>
          <a:p>
            <a:r>
              <a:rPr lang="en-US" dirty="0" smtClean="0">
                <a:effectLst/>
              </a:rPr>
              <a:t>We offer excellent service, financial advice and competitive products and services to help our members build their own wealth. Then we use members’ deposits to lend and invest in local businesses and organizations that create positive economic, social and environmental impact in our communities. We also combine this lending and investing with advice, advocacy, partnerships and grants. That is what we call ‘community investment’.</a:t>
            </a:r>
          </a:p>
          <a:p>
            <a:r>
              <a:rPr lang="en-US" dirty="0" smtClean="0">
                <a:effectLst/>
                <a:hlinkClick r:id="rId3"/>
              </a:rPr>
              <a:t>Branch community impact</a:t>
            </a:r>
            <a:r>
              <a:rPr lang="en-US" dirty="0" smtClean="0">
                <a:effectLst/>
              </a:rPr>
              <a:t> </a:t>
            </a:r>
          </a:p>
          <a:p>
            <a:r>
              <a:rPr lang="en-US" dirty="0" smtClean="0">
                <a:effectLst/>
                <a:hlinkClick r:id="rId4"/>
              </a:rPr>
              <a:t>Community volunteer opportunities</a:t>
            </a:r>
            <a:r>
              <a:rPr lang="en-US" dirty="0" smtClean="0">
                <a:effectLst/>
              </a:rPr>
              <a:t> </a:t>
            </a:r>
          </a:p>
          <a:p>
            <a:r>
              <a:rPr lang="en-US" dirty="0" smtClean="0">
                <a:effectLst/>
                <a:hlinkClick r:id="rId5"/>
              </a:rPr>
              <a:t>Community donation opportunities</a:t>
            </a:r>
            <a:r>
              <a:rPr lang="en-US" dirty="0" smtClean="0">
                <a:effectLst/>
              </a:rPr>
              <a:t> </a:t>
            </a:r>
          </a:p>
          <a:p>
            <a:r>
              <a:rPr lang="en-US" dirty="0" smtClean="0">
                <a:effectLst/>
                <a:hlinkClick r:id="rId6"/>
              </a:rPr>
              <a:t>Community Investment experts</a:t>
            </a:r>
            <a:r>
              <a:rPr lang="en-US" dirty="0" smtClean="0">
                <a:effectLst/>
              </a:rPr>
              <a:t> </a:t>
            </a:r>
          </a:p>
          <a:p>
            <a:r>
              <a:rPr lang="en-US" dirty="0" smtClean="0">
                <a:effectLst/>
                <a:hlinkClick r:id="rId7"/>
              </a:rPr>
              <a:t>Financial literacy</a:t>
            </a:r>
            <a:r>
              <a:rPr lang="en-US" dirty="0" smtClean="0">
                <a:effectLst/>
              </a:rPr>
              <a:t> </a:t>
            </a:r>
          </a:p>
          <a:p>
            <a:r>
              <a:rPr lang="en-US" dirty="0" smtClean="0">
                <a:effectLst/>
                <a:hlinkClick r:id="rId8"/>
              </a:rPr>
              <a:t>Impact lending and investment programs</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F0762C0-3F61-491D-93F2-9C6A119ABD86}" type="slidenum">
              <a:rPr lang="en-US" smtClean="0"/>
              <a:t>6</a:t>
            </a:fld>
            <a:endParaRPr lang="en-US"/>
          </a:p>
        </p:txBody>
      </p:sp>
    </p:spTree>
    <p:extLst>
      <p:ext uri="{BB962C8B-B14F-4D97-AF65-F5344CB8AC3E}">
        <p14:creationId xmlns:p14="http://schemas.microsoft.com/office/powerpoint/2010/main" val="6187478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defTabSz="899283" eaLnBrk="0" fontAlgn="base" hangingPunct="0">
              <a:spcBef>
                <a:spcPct val="30000"/>
              </a:spcBef>
              <a:spcAft>
                <a:spcPct val="0"/>
              </a:spcAft>
              <a:defRPr/>
            </a:pPr>
            <a:r>
              <a:rPr lang="en-US" altLang="en-US" sz="1300" dirty="0"/>
              <a:t>The BC Association of Aboriginal Friendship </a:t>
            </a:r>
            <a:r>
              <a:rPr lang="en-US" altLang="en-US" sz="1300" dirty="0" err="1"/>
              <a:t>Centres</a:t>
            </a:r>
            <a:r>
              <a:rPr lang="en-US" altLang="en-US" sz="1300" dirty="0"/>
              <a:t> </a:t>
            </a:r>
            <a:r>
              <a:rPr lang="en-US" sz="1300" dirty="0"/>
              <a:t>is the umbrella association for 25 Friendship </a:t>
            </a:r>
            <a:r>
              <a:rPr lang="en-US" sz="1300" dirty="0" err="1"/>
              <a:t>Centres</a:t>
            </a:r>
            <a:r>
              <a:rPr lang="en-US" sz="1300" dirty="0"/>
              <a:t> located in communities throughout BC.  The Association is based in Victoria, employs over 40 full time staff and manages a budget of about $15 million annually.</a:t>
            </a:r>
            <a:r>
              <a:rPr lang="en-GB" sz="1300" dirty="0"/>
              <a:t>  We have a decade long relationship with the BCAAFC and have worked with them in a number of ways that reflect a partnership </a:t>
            </a:r>
            <a:r>
              <a:rPr lang="en-GB" sz="1300" dirty="0" err="1"/>
              <a:t>ba</a:t>
            </a:r>
            <a:r>
              <a:rPr lang="en-US" sz="1300" dirty="0" err="1"/>
              <a:t>sed</a:t>
            </a:r>
            <a:r>
              <a:rPr lang="en-US" sz="1300" dirty="0"/>
              <a:t> on trust, a respectful understanding of our shared goals and values and the concept of reciprocity. </a:t>
            </a:r>
            <a:r>
              <a:rPr lang="en-US" sz="1300" b="1" dirty="0"/>
              <a:t> Let’s explore how we Make Good Money with this partner example.  </a:t>
            </a:r>
            <a:r>
              <a:rPr lang="en-US" sz="1300" dirty="0"/>
              <a:t>We have:</a:t>
            </a:r>
          </a:p>
          <a:p>
            <a:pPr defTabSz="899283" eaLnBrk="0" fontAlgn="base" hangingPunct="0">
              <a:spcBef>
                <a:spcPct val="30000"/>
              </a:spcBef>
              <a:spcAft>
                <a:spcPct val="0"/>
              </a:spcAft>
              <a:defRPr/>
            </a:pPr>
            <a:endParaRPr lang="en-US" sz="1300" dirty="0"/>
          </a:p>
          <a:p>
            <a:pPr marL="168617" indent="-168617" defTabSz="899283" eaLnBrk="0" fontAlgn="base" hangingPunct="0">
              <a:spcBef>
                <a:spcPct val="30000"/>
              </a:spcBef>
              <a:spcAft>
                <a:spcPct val="0"/>
              </a:spcAft>
              <a:buFont typeface="Arial" charset="0"/>
              <a:buChar char="•"/>
              <a:defRPr/>
            </a:pPr>
            <a:r>
              <a:rPr lang="en-CA" sz="1300" dirty="0"/>
              <a:t>Provided some small grants to support projects and events, including</a:t>
            </a:r>
          </a:p>
          <a:p>
            <a:pPr marL="618259" lvl="1" indent="-168617" defTabSz="899283" eaLnBrk="0" fontAlgn="base" hangingPunct="0">
              <a:spcBef>
                <a:spcPct val="30000"/>
              </a:spcBef>
              <a:spcAft>
                <a:spcPct val="0"/>
              </a:spcAft>
              <a:buFont typeface="Arial" charset="0"/>
              <a:buChar char="•"/>
              <a:defRPr/>
            </a:pPr>
            <a:r>
              <a:rPr lang="en-CA" sz="1300" dirty="0"/>
              <a:t>Supported the back to school back pack program</a:t>
            </a:r>
          </a:p>
          <a:p>
            <a:pPr marL="618259" lvl="1" indent="-168617" defTabSz="899283" eaLnBrk="0" fontAlgn="base" hangingPunct="0">
              <a:spcBef>
                <a:spcPct val="30000"/>
              </a:spcBef>
              <a:spcAft>
                <a:spcPct val="0"/>
              </a:spcAft>
              <a:buFont typeface="Arial" charset="0"/>
              <a:buChar char="•"/>
              <a:defRPr/>
            </a:pPr>
            <a:r>
              <a:rPr lang="en-CA" sz="1300" dirty="0"/>
              <a:t>Attended and supported the annual gathering our voices youth conference</a:t>
            </a:r>
          </a:p>
          <a:p>
            <a:pPr marL="618259" lvl="1" indent="-168617" defTabSz="899283" eaLnBrk="0" fontAlgn="base" hangingPunct="0">
              <a:spcBef>
                <a:spcPct val="30000"/>
              </a:spcBef>
              <a:spcAft>
                <a:spcPct val="0"/>
              </a:spcAft>
              <a:buFont typeface="Arial" charset="0"/>
              <a:buChar char="•"/>
              <a:defRPr/>
            </a:pPr>
            <a:r>
              <a:rPr lang="en-CA" sz="1300" dirty="0"/>
              <a:t>Bought tickets and attended their fundraising events</a:t>
            </a:r>
          </a:p>
          <a:p>
            <a:pPr marL="168617" indent="-168617" defTabSz="899283" eaLnBrk="0" fontAlgn="base" hangingPunct="0">
              <a:spcBef>
                <a:spcPct val="30000"/>
              </a:spcBef>
              <a:spcAft>
                <a:spcPct val="0"/>
              </a:spcAft>
              <a:buFont typeface="Arial" charset="0"/>
              <a:buChar char="•"/>
              <a:defRPr/>
            </a:pPr>
            <a:r>
              <a:rPr lang="en-CA" sz="1300" dirty="0"/>
              <a:t>Worked with various Friendship Centres to deliver financial literacy and entrepreneurship workshops</a:t>
            </a:r>
          </a:p>
          <a:p>
            <a:pPr marL="168617" indent="-168617" defTabSz="899283" eaLnBrk="0" fontAlgn="base" hangingPunct="0">
              <a:spcBef>
                <a:spcPct val="30000"/>
              </a:spcBef>
              <a:spcAft>
                <a:spcPct val="0"/>
              </a:spcAft>
              <a:buFont typeface="Arial" charset="0"/>
              <a:buChar char="•"/>
              <a:defRPr/>
            </a:pPr>
            <a:r>
              <a:rPr lang="en-CA" sz="1300" dirty="0"/>
              <a:t>participated in strategic planning and board capacity building programs</a:t>
            </a:r>
          </a:p>
          <a:p>
            <a:pPr marL="168617" indent="-168617" defTabSz="899283" eaLnBrk="0" fontAlgn="base" hangingPunct="0">
              <a:spcBef>
                <a:spcPct val="30000"/>
              </a:spcBef>
              <a:spcAft>
                <a:spcPct val="0"/>
              </a:spcAft>
              <a:buFont typeface="Arial" charset="0"/>
              <a:buChar char="•"/>
              <a:defRPr/>
            </a:pPr>
            <a:r>
              <a:rPr lang="en-CA" sz="1300" dirty="0"/>
              <a:t>We have become their primary banker, so most of their banking needs: accounts, cash management, payroll, lending – with us.</a:t>
            </a:r>
          </a:p>
          <a:p>
            <a:pPr marL="168617" indent="-168617" defTabSz="899283" eaLnBrk="0" fontAlgn="base" hangingPunct="0">
              <a:spcBef>
                <a:spcPct val="30000"/>
              </a:spcBef>
              <a:spcAft>
                <a:spcPct val="0"/>
              </a:spcAft>
              <a:buFont typeface="Arial" charset="0"/>
              <a:buChar char="•"/>
              <a:defRPr/>
            </a:pPr>
            <a:r>
              <a:rPr lang="en-CA" sz="1300" dirty="0"/>
              <a:t>In 2013, we </a:t>
            </a:r>
            <a:r>
              <a:rPr lang="en-US" sz="1300" dirty="0"/>
              <a:t>provided them with a financing solution – a large loan – to allow them to purchase their new offices Victoria without requiring a 25% down payment – which let them acquire real estate now and not wait for a capital campaign to raise the required funds</a:t>
            </a:r>
          </a:p>
          <a:p>
            <a:pPr marL="168617" indent="-168617" defTabSz="899283" eaLnBrk="0" fontAlgn="base" hangingPunct="0">
              <a:spcBef>
                <a:spcPct val="30000"/>
              </a:spcBef>
              <a:spcAft>
                <a:spcPct val="0"/>
              </a:spcAft>
              <a:buFont typeface="Arial" charset="0"/>
              <a:buChar char="•"/>
              <a:defRPr/>
            </a:pPr>
            <a:r>
              <a:rPr lang="en-CA" sz="1300" dirty="0"/>
              <a:t>Supported the development of social enterprise in Aboriginal Friendship Centres, one good example of this is the catering business of the Vancouver Aboriginal Friendship Centre.</a:t>
            </a:r>
          </a:p>
          <a:p>
            <a:pPr marL="168617" indent="-168617" defTabSz="899283" eaLnBrk="0" fontAlgn="base" hangingPunct="0">
              <a:spcBef>
                <a:spcPct val="30000"/>
              </a:spcBef>
              <a:spcAft>
                <a:spcPct val="0"/>
              </a:spcAft>
              <a:buFont typeface="Arial" charset="0"/>
              <a:buChar char="•"/>
              <a:defRPr/>
            </a:pPr>
            <a:r>
              <a:rPr lang="en-CA" sz="1300" dirty="0"/>
              <a:t>We supported an Aboriginal Social Innovation conference to bring thought leaders together under the direction of the BCAAFC to look at innovation within the Aboriginal not for profit sector</a:t>
            </a:r>
          </a:p>
          <a:p>
            <a:pPr marL="168617" indent="-168617" defTabSz="899283" eaLnBrk="0" fontAlgn="base" hangingPunct="0">
              <a:spcBef>
                <a:spcPct val="30000"/>
              </a:spcBef>
              <a:spcAft>
                <a:spcPct val="0"/>
              </a:spcAft>
              <a:buFont typeface="Arial" charset="0"/>
              <a:buChar char="•"/>
              <a:defRPr/>
            </a:pPr>
            <a:r>
              <a:rPr lang="en-CA" sz="1300" dirty="0"/>
              <a:t>We invited the BCAAFC to participate in the Partners for Social Impact roundtable which is looking at new ways for the community sector to fund the delivery of programs and service – social impact bonds is one example of this work</a:t>
            </a:r>
          </a:p>
          <a:p>
            <a:pPr marL="168617" indent="-168617" defTabSz="899283" eaLnBrk="0" fontAlgn="base" hangingPunct="0">
              <a:spcBef>
                <a:spcPct val="30000"/>
              </a:spcBef>
              <a:spcAft>
                <a:spcPct val="0"/>
              </a:spcAft>
              <a:buFont typeface="Arial" charset="0"/>
              <a:buChar char="•"/>
              <a:defRPr/>
            </a:pPr>
            <a:endParaRPr lang="en-US" sz="1300" dirty="0"/>
          </a:p>
          <a:p>
            <a:pPr defTabSz="899283" eaLnBrk="0" fontAlgn="base" hangingPunct="0">
              <a:spcBef>
                <a:spcPct val="30000"/>
              </a:spcBef>
              <a:spcAft>
                <a:spcPct val="0"/>
              </a:spcAft>
              <a:defRPr/>
            </a:pPr>
            <a:r>
              <a:rPr lang="en-US" sz="1300" dirty="0"/>
              <a:t>This relationship has allowed Vancity to provide financial service and financial literacy solutions to employees and participants in local Friendship Centre programs.  Our partnership is more than grants and financial services, we also are working on a number of projects and initiatives in the area of social innovation – together we are looking at opportunities to diversify funding with social impact bonds and community bonds, and are sitting at government/private sector roundtables on economic inclusion and social entrepreneurship.</a:t>
            </a:r>
          </a:p>
          <a:p>
            <a:endParaRPr lang="en-US" sz="1300" dirty="0"/>
          </a:p>
        </p:txBody>
      </p:sp>
      <p:sp>
        <p:nvSpPr>
          <p:cNvPr id="4" name="Slide Number Placeholder 3"/>
          <p:cNvSpPr>
            <a:spLocks noGrp="1"/>
          </p:cNvSpPr>
          <p:nvPr>
            <p:ph type="sldNum" sz="quarter" idx="10"/>
          </p:nvPr>
        </p:nvSpPr>
        <p:spPr/>
        <p:txBody>
          <a:bodyPr/>
          <a:lstStyle/>
          <a:p>
            <a:fld id="{5854E734-6198-4EF7-B02B-FE16B80B74C4}"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413938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smtClean="0">
              <a:latin typeface="Arial" panose="020B0604020202020204" pitchFamily="34" charset="0"/>
            </a:endParaRPr>
          </a:p>
        </p:txBody>
      </p:sp>
      <p:sp>
        <p:nvSpPr>
          <p:cNvPr id="4" name="Slide Number Placeholder 3"/>
          <p:cNvSpPr>
            <a:spLocks noGrp="1"/>
          </p:cNvSpPr>
          <p:nvPr>
            <p:ph type="sldNum" sz="quarter" idx="5"/>
          </p:nvPr>
        </p:nvSpPr>
        <p:spPr/>
        <p:txBody>
          <a:bodyPr/>
          <a:lstStyle>
            <a:lvl1pPr defTabSz="952500" eaLnBrk="0" hangingPunct="0">
              <a:defRPr sz="2000">
                <a:solidFill>
                  <a:schemeClr val="bg1"/>
                </a:solidFill>
                <a:latin typeface="Arial" panose="020B0604020202020204" pitchFamily="34" charset="0"/>
                <a:cs typeface="Arial" panose="020B0604020202020204" pitchFamily="34" charset="0"/>
              </a:defRPr>
            </a:lvl1pPr>
            <a:lvl2pPr marL="742950" indent="-285750" defTabSz="952500" eaLnBrk="0" hangingPunct="0">
              <a:defRPr sz="2000">
                <a:solidFill>
                  <a:schemeClr val="bg1"/>
                </a:solidFill>
                <a:latin typeface="Arial" panose="020B0604020202020204" pitchFamily="34" charset="0"/>
                <a:cs typeface="Arial" panose="020B0604020202020204" pitchFamily="34" charset="0"/>
              </a:defRPr>
            </a:lvl2pPr>
            <a:lvl3pPr marL="1143000" indent="-228600" defTabSz="952500" eaLnBrk="0" hangingPunct="0">
              <a:defRPr sz="2000">
                <a:solidFill>
                  <a:schemeClr val="bg1"/>
                </a:solidFill>
                <a:latin typeface="Arial" panose="020B0604020202020204" pitchFamily="34" charset="0"/>
                <a:cs typeface="Arial" panose="020B0604020202020204" pitchFamily="34" charset="0"/>
              </a:defRPr>
            </a:lvl3pPr>
            <a:lvl4pPr marL="1600200" indent="-228600" defTabSz="952500" eaLnBrk="0" hangingPunct="0">
              <a:defRPr sz="2000">
                <a:solidFill>
                  <a:schemeClr val="bg1"/>
                </a:solidFill>
                <a:latin typeface="Arial" panose="020B0604020202020204" pitchFamily="34" charset="0"/>
                <a:cs typeface="Arial" panose="020B0604020202020204" pitchFamily="34" charset="0"/>
              </a:defRPr>
            </a:lvl4pPr>
            <a:lvl5pPr marL="2057400" indent="-228600" defTabSz="952500" eaLnBrk="0" hangingPunct="0">
              <a:defRPr sz="2000">
                <a:solidFill>
                  <a:schemeClr val="bg1"/>
                </a:solidFill>
                <a:latin typeface="Arial" panose="020B0604020202020204" pitchFamily="34" charset="0"/>
                <a:cs typeface="Arial" panose="020B0604020202020204" pitchFamily="34" charset="0"/>
              </a:defRPr>
            </a:lvl5pPr>
            <a:lvl6pPr marL="25146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6pPr>
            <a:lvl7pPr marL="29718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7pPr>
            <a:lvl8pPr marL="34290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8pPr>
            <a:lvl9pPr marL="3886200" indent="-228600" defTabSz="952500" eaLnBrk="0" fontAlgn="base" hangingPunct="0">
              <a:spcBef>
                <a:spcPct val="0"/>
              </a:spcBef>
              <a:spcAft>
                <a:spcPct val="0"/>
              </a:spcAft>
              <a:defRPr sz="2000">
                <a:solidFill>
                  <a:schemeClr val="bg1"/>
                </a:solidFill>
                <a:latin typeface="Arial" panose="020B0604020202020204" pitchFamily="34" charset="0"/>
                <a:cs typeface="Arial" panose="020B0604020202020204" pitchFamily="34" charset="0"/>
              </a:defRPr>
            </a:lvl9pPr>
          </a:lstStyle>
          <a:p>
            <a:pPr eaLnBrk="1" hangingPunct="1"/>
            <a:fld id="{2FCB3913-CADE-471C-B32A-4DF7EFDBAA9B}" type="slidenum">
              <a:rPr lang="en-US" altLang="en-US" sz="1300">
                <a:solidFill>
                  <a:schemeClr val="tx1"/>
                </a:solidFill>
              </a:rPr>
              <a:pPr eaLnBrk="1" hangingPunct="1"/>
              <a:t>8</a:t>
            </a:fld>
            <a:endParaRPr lang="en-US" altLang="en-US" sz="1300">
              <a:solidFill>
                <a:schemeClr val="tx1"/>
              </a:solidFill>
            </a:endParaRPr>
          </a:p>
        </p:txBody>
      </p:sp>
    </p:spTree>
    <p:extLst>
      <p:ext uri="{BB962C8B-B14F-4D97-AF65-F5344CB8AC3E}">
        <p14:creationId xmlns:p14="http://schemas.microsoft.com/office/powerpoint/2010/main" val="34193114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a:ln/>
        </p:spPr>
      </p:sp>
      <p:sp>
        <p:nvSpPr>
          <p:cNvPr id="307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en-US" altLang="en-US" b="1" smtClean="0">
                <a:latin typeface="Arial" panose="020B0604020202020204" pitchFamily="34" charset="0"/>
              </a:rPr>
              <a:t>Vancity is all about Good </a:t>
            </a:r>
            <a:r>
              <a:rPr lang="en-CA" altLang="en-US" b="1" smtClean="0">
                <a:latin typeface="Arial" panose="020B0604020202020204" pitchFamily="34" charset="0"/>
              </a:rPr>
              <a:t>Money</a:t>
            </a:r>
            <a:r>
              <a:rPr lang="en-CA" altLang="en-US" b="1" baseline="30000" smtClean="0">
                <a:latin typeface="Arial" panose="020B0604020202020204" pitchFamily="34" charset="0"/>
              </a:rPr>
              <a:t>TM</a:t>
            </a:r>
            <a:endParaRPr lang="en-US" altLang="en-US" b="1" smtClean="0">
              <a:latin typeface="Arial" panose="020B0604020202020204" pitchFamily="34" charset="0"/>
            </a:endParaRPr>
          </a:p>
          <a:p>
            <a:pPr eaLnBrk="1" hangingPunct="1">
              <a:spcBef>
                <a:spcPct val="0"/>
              </a:spcBef>
            </a:pPr>
            <a:endParaRPr lang="en-US" altLang="en-US" b="1" smtClean="0">
              <a:latin typeface="Arial" panose="020B0604020202020204" pitchFamily="34" charset="0"/>
            </a:endParaRPr>
          </a:p>
          <a:p>
            <a:pPr eaLnBrk="1" hangingPunct="1">
              <a:spcBef>
                <a:spcPct val="0"/>
              </a:spcBef>
            </a:pPr>
            <a:r>
              <a:rPr lang="en-US" altLang="en-US" smtClean="0">
                <a:latin typeface="Arial" panose="020B0604020202020204" pitchFamily="34" charset="0"/>
              </a:rPr>
              <a:t>Our promise to members is ‘to make you good money by putting money to good.’</a:t>
            </a:r>
          </a:p>
          <a:p>
            <a:pPr eaLnBrk="1" hangingPunct="1">
              <a:spcBef>
                <a:spcPct val="0"/>
              </a:spcBef>
            </a:pPr>
            <a:endParaRPr lang="en-CA" altLang="en-US" smtClean="0">
              <a:latin typeface="Arial" panose="020B0604020202020204" pitchFamily="34" charset="0"/>
            </a:endParaRPr>
          </a:p>
          <a:p>
            <a:pPr eaLnBrk="1" hangingPunct="1">
              <a:spcBef>
                <a:spcPct val="0"/>
              </a:spcBef>
            </a:pPr>
            <a:r>
              <a:rPr lang="en-CA" altLang="en-US" smtClean="0">
                <a:latin typeface="Arial" panose="020B0604020202020204" pitchFamily="34" charset="0"/>
              </a:rPr>
              <a:t>Good money is changing how we see wealth and transforming the place where we live. It’s members helping members meet their financial goals no matter how big or small.</a:t>
            </a:r>
          </a:p>
          <a:p>
            <a:pPr eaLnBrk="1" hangingPunct="1">
              <a:spcBef>
                <a:spcPct val="0"/>
              </a:spcBef>
            </a:pPr>
            <a:endParaRPr lang="en-CA" altLang="en-US" smtClean="0">
              <a:latin typeface="Arial" panose="020B0604020202020204" pitchFamily="34" charset="0"/>
            </a:endParaRPr>
          </a:p>
          <a:p>
            <a:pPr eaLnBrk="1" hangingPunct="1">
              <a:spcBef>
                <a:spcPct val="0"/>
              </a:spcBef>
            </a:pPr>
            <a:r>
              <a:rPr lang="en-CA" altLang="en-US" smtClean="0">
                <a:latin typeface="Arial" panose="020B0604020202020204" pitchFamily="34" charset="0"/>
              </a:rPr>
              <a:t>Good Money at Vancity sees the big picture because it knows our neighbours don’t just live next door. It supports companies that are sustainable now so that we can all be better off in the future. It gets behind growing businesses. It knows that making the right transaction today can support your long term plan. And we know we need to be a little more savvy and do more with what we have. Good money understands that what goes around, comes around, back to our members’ prosperity.</a:t>
            </a:r>
          </a:p>
          <a:p>
            <a:pPr eaLnBrk="1" hangingPunct="1">
              <a:spcBef>
                <a:spcPct val="0"/>
              </a:spcBef>
            </a:pPr>
            <a:endParaRPr lang="en-CA" altLang="en-US" smtClean="0">
              <a:latin typeface="Arial" panose="020B0604020202020204" pitchFamily="34" charset="0"/>
            </a:endParaRPr>
          </a:p>
          <a:p>
            <a:pPr eaLnBrk="1" hangingPunct="1">
              <a:spcBef>
                <a:spcPct val="0"/>
              </a:spcBef>
            </a:pPr>
            <a:r>
              <a:rPr lang="en-CA" altLang="en-US" smtClean="0">
                <a:latin typeface="Arial" panose="020B0604020202020204" pitchFamily="34" charset="0"/>
              </a:rPr>
              <a:t>At Vancity we’re about being good with money. Here’s how...</a:t>
            </a:r>
          </a:p>
          <a:p>
            <a:pPr eaLnBrk="1" hangingPunct="1">
              <a:spcBef>
                <a:spcPct val="0"/>
              </a:spcBef>
            </a:pPr>
            <a:endParaRPr lang="en-US" altLang="en-US" smtClean="0">
              <a:latin typeface="Arial" panose="020B0604020202020204" pitchFamily="34" charset="0"/>
            </a:endParaRPr>
          </a:p>
          <a:p>
            <a:endParaRPr lang="en-US" altLang="en-US" smtClean="0">
              <a:latin typeface="Arial" panose="020B0604020202020204" pitchFamily="34" charset="0"/>
            </a:endParaRPr>
          </a:p>
        </p:txBody>
      </p:sp>
      <p:sp>
        <p:nvSpPr>
          <p:cNvPr id="4" name="Slide Number Placeholder 3"/>
          <p:cNvSpPr>
            <a:spLocks noGrp="1"/>
          </p:cNvSpPr>
          <p:nvPr>
            <p:ph type="sldNum" sz="quarter" idx="5"/>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9229C68-2805-4E57-A147-8A257F37D6AB}" type="slidenum">
              <a:rPr lang="en-US" altLang="en-US"/>
              <a:pPr eaLnBrk="1" hangingPunct="1"/>
              <a:t>9</a:t>
            </a:fld>
            <a:endParaRPr lang="en-US" altLang="en-US"/>
          </a:p>
        </p:txBody>
      </p:sp>
    </p:spTree>
    <p:extLst>
      <p:ext uri="{BB962C8B-B14F-4D97-AF65-F5344CB8AC3E}">
        <p14:creationId xmlns:p14="http://schemas.microsoft.com/office/powerpoint/2010/main" val="40723741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9" name="Picture 7" descr="Brand_powerpoint_plain"/>
          <p:cNvPicPr>
            <a:picLocks noChangeAspect="1" noChangeArrowheads="1"/>
          </p:cNvPicPr>
          <p:nvPr userDrawn="1"/>
        </p:nvPicPr>
        <p:blipFill>
          <a:blip r:embed="rId2" cstate="print"/>
          <a:srcRect/>
          <a:stretch>
            <a:fillRect/>
          </a:stretch>
        </p:blipFill>
        <p:spPr bwMode="auto">
          <a:xfrm>
            <a:off x="-307975" y="-228600"/>
            <a:ext cx="9761538" cy="7316788"/>
          </a:xfrm>
          <a:prstGeom prst="rect">
            <a:avLst/>
          </a:prstGeom>
          <a:noFill/>
        </p:spPr>
      </p:pic>
      <p:sp>
        <p:nvSpPr>
          <p:cNvPr id="2" name="Title 1"/>
          <p:cNvSpPr>
            <a:spLocks noGrp="1"/>
          </p:cNvSpPr>
          <p:nvPr>
            <p:ph type="ctrTitle"/>
          </p:nvPr>
        </p:nvSpPr>
        <p:spPr>
          <a:xfrm>
            <a:off x="757486" y="1268760"/>
            <a:ext cx="7630616" cy="1584176"/>
          </a:xfrm>
        </p:spPr>
        <p:txBody>
          <a:bodyPr>
            <a:normAutofit/>
          </a:bodyPr>
          <a:lstStyle>
            <a:lvl1pPr algn="ctr">
              <a:defRPr sz="4000">
                <a:solidFill>
                  <a:schemeClr val="bg1"/>
                </a:solidFill>
              </a:defRPr>
            </a:lvl1pPr>
          </a:lstStyle>
          <a:p>
            <a:r>
              <a:rPr lang="en-US" smtClean="0"/>
              <a:t>Click to edit Master title style</a:t>
            </a:r>
            <a:endParaRPr lang="en-CA"/>
          </a:p>
        </p:txBody>
      </p:sp>
      <p:sp>
        <p:nvSpPr>
          <p:cNvPr id="3" name="Subtitle 2"/>
          <p:cNvSpPr>
            <a:spLocks noGrp="1"/>
          </p:cNvSpPr>
          <p:nvPr>
            <p:ph type="subTitle" idx="1"/>
          </p:nvPr>
        </p:nvSpPr>
        <p:spPr>
          <a:xfrm>
            <a:off x="1372394" y="2996953"/>
            <a:ext cx="6400800" cy="1008112"/>
          </a:xfrm>
        </p:spPr>
        <p:txBody>
          <a:bodyPr/>
          <a:lstStyle>
            <a:lvl1pPr marL="0" indent="0" algn="ct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5" descr="Brand_powerpoint_justlogo"/>
          <p:cNvPicPr>
            <a:picLocks noChangeAspect="1" noChangeArrowheads="1"/>
          </p:cNvPicPr>
          <p:nvPr userDrawn="1"/>
        </p:nvPicPr>
        <p:blipFill>
          <a:blip r:embed="rId2" cstate="print"/>
          <a:srcRect/>
          <a:stretch>
            <a:fillRect/>
          </a:stretch>
        </p:blipFill>
        <p:spPr bwMode="auto">
          <a:xfrm>
            <a:off x="7696200" y="152400"/>
            <a:ext cx="1212850" cy="904875"/>
          </a:xfrm>
          <a:prstGeom prst="rect">
            <a:avLst/>
          </a:prstGeom>
          <a:noFill/>
        </p:spPr>
      </p:pic>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Slide Number Placeholder 5"/>
          <p:cNvSpPr>
            <a:spLocks noGrp="1"/>
          </p:cNvSpPr>
          <p:nvPr>
            <p:ph type="sldNum" sz="quarter" idx="12"/>
          </p:nvPr>
        </p:nvSpPr>
        <p:spPr/>
        <p:txBody>
          <a:bodyPr/>
          <a:lstStyle/>
          <a:p>
            <a:fld id="{E7C09D23-6CBC-4C17-AD4F-AE8479CB094F}" type="slidenum">
              <a:rPr lang="en-CA" smtClean="0"/>
              <a:t>‹#›</a:t>
            </a:fld>
            <a:endParaRPr lang="en-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5" descr="MGM_logo_block"/>
          <p:cNvPicPr>
            <a:picLocks noChangeAspect="1" noChangeArrowheads="1"/>
          </p:cNvPicPr>
          <p:nvPr userDrawn="1"/>
        </p:nvPicPr>
        <p:blipFill>
          <a:blip r:embed="rId2" cstate="print"/>
          <a:srcRect/>
          <a:stretch>
            <a:fillRect/>
          </a:stretch>
        </p:blipFill>
        <p:spPr bwMode="auto">
          <a:xfrm>
            <a:off x="6660232" y="4941168"/>
            <a:ext cx="1850413" cy="1386563"/>
          </a:xfrm>
          <a:prstGeom prst="rect">
            <a:avLst/>
          </a:prstGeom>
          <a:noFill/>
        </p:spPr>
      </p:pic>
      <p:sp>
        <p:nvSpPr>
          <p:cNvPr id="2" name="Title 1"/>
          <p:cNvSpPr>
            <a:spLocks noGrp="1"/>
          </p:cNvSpPr>
          <p:nvPr>
            <p:ph type="title" hasCustomPrompt="1"/>
          </p:nvPr>
        </p:nvSpPr>
        <p:spPr>
          <a:xfrm>
            <a:off x="722313" y="3435077"/>
            <a:ext cx="7772400" cy="1362075"/>
          </a:xfrm>
        </p:spPr>
        <p:txBody>
          <a:bodyPr anchor="t"/>
          <a:lstStyle>
            <a:lvl1pPr algn="l">
              <a:defRPr sz="4000" b="0" cap="none"/>
            </a:lvl1pPr>
          </a:lstStyle>
          <a:p>
            <a:r>
              <a:rPr lang="en-US" dirty="0" smtClean="0"/>
              <a:t>Click to edit master title style</a:t>
            </a:r>
            <a:endParaRPr lang="en-CA" dirty="0"/>
          </a:p>
        </p:txBody>
      </p:sp>
      <p:sp>
        <p:nvSpPr>
          <p:cNvPr id="3" name="Text Placeholder 2"/>
          <p:cNvSpPr>
            <a:spLocks noGrp="1"/>
          </p:cNvSpPr>
          <p:nvPr>
            <p:ph type="body" idx="1"/>
          </p:nvPr>
        </p:nvSpPr>
        <p:spPr>
          <a:xfrm>
            <a:off x="722313" y="1934890"/>
            <a:ext cx="7772400" cy="1500187"/>
          </a:xfrm>
        </p:spPr>
        <p:txBody>
          <a:bodyPr anchor="b">
            <a:normAutofit/>
          </a:bodyPr>
          <a:lstStyle>
            <a:lvl1pPr marL="0" indent="0">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5" descr="Brand_powerpoint_justlogo"/>
          <p:cNvPicPr>
            <a:picLocks noChangeAspect="1" noChangeArrowheads="1"/>
          </p:cNvPicPr>
          <p:nvPr userDrawn="1"/>
        </p:nvPicPr>
        <p:blipFill>
          <a:blip r:embed="rId2" cstate="print"/>
          <a:srcRect/>
          <a:stretch>
            <a:fillRect/>
          </a:stretch>
        </p:blipFill>
        <p:spPr bwMode="auto">
          <a:xfrm>
            <a:off x="7696200" y="152400"/>
            <a:ext cx="1212850" cy="904875"/>
          </a:xfrm>
          <a:prstGeom prst="rect">
            <a:avLst/>
          </a:prstGeom>
          <a:noFill/>
        </p:spPr>
      </p:pic>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Slide Number Placeholder 6"/>
          <p:cNvSpPr>
            <a:spLocks noGrp="1"/>
          </p:cNvSpPr>
          <p:nvPr>
            <p:ph type="sldNum" sz="quarter" idx="12"/>
          </p:nvPr>
        </p:nvSpPr>
        <p:spPr/>
        <p:txBody>
          <a:bodyPr/>
          <a:lstStyle/>
          <a:p>
            <a:fld id="{E7C09D23-6CBC-4C17-AD4F-AE8479CB094F}" type="slidenum">
              <a:rPr lang="en-CA" smtClean="0"/>
              <a:t>‹#›</a:t>
            </a:fld>
            <a:endParaRPr lang="en-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5" descr="Brand_powerpoint_justlogo"/>
          <p:cNvPicPr>
            <a:picLocks noChangeAspect="1" noChangeArrowheads="1"/>
          </p:cNvPicPr>
          <p:nvPr userDrawn="1"/>
        </p:nvPicPr>
        <p:blipFill>
          <a:blip r:embed="rId2" cstate="print"/>
          <a:srcRect/>
          <a:stretch>
            <a:fillRect/>
          </a:stretch>
        </p:blipFill>
        <p:spPr bwMode="auto">
          <a:xfrm>
            <a:off x="7696200" y="152400"/>
            <a:ext cx="1212850" cy="904875"/>
          </a:xfrm>
          <a:prstGeom prst="rect">
            <a:avLst/>
          </a:prstGeom>
          <a:noFill/>
        </p:spPr>
      </p:pic>
      <p:sp>
        <p:nvSpPr>
          <p:cNvPr id="2" name="Title 1"/>
          <p:cNvSpPr>
            <a:spLocks noGrp="1"/>
          </p:cNvSpPr>
          <p:nvPr>
            <p:ph type="title"/>
          </p:nvPr>
        </p:nvSpPr>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9" name="Slide Number Placeholder 8"/>
          <p:cNvSpPr>
            <a:spLocks noGrp="1"/>
          </p:cNvSpPr>
          <p:nvPr>
            <p:ph type="sldNum" sz="quarter" idx="12"/>
          </p:nvPr>
        </p:nvSpPr>
        <p:spPr/>
        <p:txBody>
          <a:bodyPr/>
          <a:lstStyle/>
          <a:p>
            <a:fld id="{E7C09D23-6CBC-4C17-AD4F-AE8479CB094F}" type="slidenum">
              <a:rPr lang="en-CA" smtClean="0"/>
              <a:t>‹#›</a:t>
            </a:fld>
            <a:endParaRPr lang="en-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Brand_powerpoint_justlogo"/>
          <p:cNvPicPr>
            <a:picLocks noChangeAspect="1" noChangeArrowheads="1"/>
          </p:cNvPicPr>
          <p:nvPr userDrawn="1"/>
        </p:nvPicPr>
        <p:blipFill>
          <a:blip r:embed="rId2" cstate="print"/>
          <a:srcRect/>
          <a:stretch>
            <a:fillRect/>
          </a:stretch>
        </p:blipFill>
        <p:spPr bwMode="auto">
          <a:xfrm>
            <a:off x="7696200" y="152400"/>
            <a:ext cx="1212850" cy="904875"/>
          </a:xfrm>
          <a:prstGeom prst="rect">
            <a:avLst/>
          </a:prstGeom>
          <a:noFill/>
        </p:spPr>
      </p:pic>
      <p:sp>
        <p:nvSpPr>
          <p:cNvPr id="2" name="Title 1"/>
          <p:cNvSpPr>
            <a:spLocks noGrp="1"/>
          </p:cNvSpPr>
          <p:nvPr>
            <p:ph type="title"/>
          </p:nvPr>
        </p:nvSpPr>
        <p:spPr/>
        <p:txBody>
          <a:bodyPr/>
          <a:lstStyle/>
          <a:p>
            <a:r>
              <a:rPr lang="en-US" smtClean="0"/>
              <a:t>Click to edit Master title style</a:t>
            </a:r>
            <a:endParaRPr lang="en-CA"/>
          </a:p>
        </p:txBody>
      </p:sp>
      <p:sp>
        <p:nvSpPr>
          <p:cNvPr id="5" name="Slide Number Placeholder 4"/>
          <p:cNvSpPr>
            <a:spLocks noGrp="1"/>
          </p:cNvSpPr>
          <p:nvPr>
            <p:ph type="sldNum" sz="quarter" idx="12"/>
          </p:nvPr>
        </p:nvSpPr>
        <p:spPr/>
        <p:txBody>
          <a:bodyPr/>
          <a:lstStyle/>
          <a:p>
            <a:fld id="{E7C09D23-6CBC-4C17-AD4F-AE8479CB094F}" type="slidenum">
              <a:rPr lang="en-CA" smtClean="0"/>
              <a:t>‹#›</a:t>
            </a:fld>
            <a:endParaRPr lang="en-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7C09D23-6CBC-4C17-AD4F-AE8479CB094F}" type="slidenum">
              <a:rPr lang="en-CA" smtClean="0"/>
              <a:t>‹#›</a:t>
            </a:fld>
            <a:endParaRPr lang="en-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5" descr="Brand_powerpoint_justlogo"/>
          <p:cNvPicPr>
            <a:picLocks noChangeAspect="1" noChangeArrowheads="1"/>
          </p:cNvPicPr>
          <p:nvPr userDrawn="1"/>
        </p:nvPicPr>
        <p:blipFill>
          <a:blip r:embed="rId2" cstate="print"/>
          <a:srcRect/>
          <a:stretch>
            <a:fillRect/>
          </a:stretch>
        </p:blipFill>
        <p:spPr bwMode="auto">
          <a:xfrm>
            <a:off x="7696200" y="152400"/>
            <a:ext cx="1212850" cy="904875"/>
          </a:xfrm>
          <a:prstGeom prst="rect">
            <a:avLst/>
          </a:prstGeom>
          <a:noFill/>
        </p:spPr>
      </p:pic>
      <p:sp>
        <p:nvSpPr>
          <p:cNvPr id="2" name="Title 1"/>
          <p:cNvSpPr>
            <a:spLocks noGrp="1"/>
          </p:cNvSpPr>
          <p:nvPr>
            <p:ph type="title"/>
          </p:nvPr>
        </p:nvSpPr>
        <p:spPr>
          <a:xfrm>
            <a:off x="457200" y="273050"/>
            <a:ext cx="3008313" cy="1859806"/>
          </a:xfrm>
        </p:spPr>
        <p:txBody>
          <a:bodyPr anchor="b">
            <a:normAutofit/>
          </a:bodyPr>
          <a:lstStyle>
            <a:lvl1pPr algn="l">
              <a:defRPr sz="3600" b="0"/>
            </a:lvl1pPr>
          </a:lstStyle>
          <a:p>
            <a:r>
              <a:rPr lang="en-US" smtClean="0"/>
              <a:t>Click to edit Master title style</a:t>
            </a:r>
            <a:endParaRPr lang="en-CA" dirty="0"/>
          </a:p>
        </p:txBody>
      </p:sp>
      <p:sp>
        <p:nvSpPr>
          <p:cNvPr id="3" name="Content Placeholder 2"/>
          <p:cNvSpPr>
            <a:spLocks noGrp="1"/>
          </p:cNvSpPr>
          <p:nvPr>
            <p:ph idx="1"/>
          </p:nvPr>
        </p:nvSpPr>
        <p:spPr>
          <a:xfrm>
            <a:off x="3575050" y="1124744"/>
            <a:ext cx="5111750" cy="500141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dirty="0"/>
          </a:p>
        </p:txBody>
      </p:sp>
      <p:sp>
        <p:nvSpPr>
          <p:cNvPr id="4" name="Text Placeholder 3"/>
          <p:cNvSpPr>
            <a:spLocks noGrp="1"/>
          </p:cNvSpPr>
          <p:nvPr>
            <p:ph type="body" sz="half" idx="2"/>
          </p:nvPr>
        </p:nvSpPr>
        <p:spPr>
          <a:xfrm>
            <a:off x="457200" y="2204864"/>
            <a:ext cx="3008313" cy="3921299"/>
          </a:xfrm>
        </p:spPr>
        <p:txBody>
          <a:bodyPr>
            <a:normAutofit/>
          </a:bodyPr>
          <a:lstStyle>
            <a:lvl1pPr marL="0" indent="0">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Slide Number Placeholder 6"/>
          <p:cNvSpPr>
            <a:spLocks noGrp="1"/>
          </p:cNvSpPr>
          <p:nvPr>
            <p:ph type="sldNum" sz="quarter" idx="12"/>
          </p:nvPr>
        </p:nvSpPr>
        <p:spPr/>
        <p:txBody>
          <a:bodyPr/>
          <a:lstStyle/>
          <a:p>
            <a:fld id="{E7C09D23-6CBC-4C17-AD4F-AE8479CB094F}" type="slidenum">
              <a:rPr lang="en-CA" smtClean="0"/>
              <a:t>‹#›</a:t>
            </a:fld>
            <a:endParaRPr lang="en-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365104"/>
            <a:ext cx="5486400" cy="1152128"/>
          </a:xfrm>
        </p:spPr>
        <p:txBody>
          <a:bodyPr anchor="b">
            <a:noAutofit/>
          </a:bodyPr>
          <a:lstStyle>
            <a:lvl1pPr algn="l">
              <a:defRPr sz="3600" b="1"/>
            </a:lvl1pPr>
          </a:lstStyle>
          <a:p>
            <a:r>
              <a:rPr lang="en-US" smtClean="0"/>
              <a:t>Click to edit Master title style</a:t>
            </a:r>
            <a:endParaRPr lang="en-CA" dirty="0"/>
          </a:p>
        </p:txBody>
      </p:sp>
      <p:sp>
        <p:nvSpPr>
          <p:cNvPr id="3" name="Picture Placeholder 2"/>
          <p:cNvSpPr>
            <a:spLocks noGrp="1"/>
          </p:cNvSpPr>
          <p:nvPr>
            <p:ph type="pic" idx="1"/>
          </p:nvPr>
        </p:nvSpPr>
        <p:spPr>
          <a:xfrm>
            <a:off x="1792288" y="612775"/>
            <a:ext cx="5486400" cy="368032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CA"/>
          </a:p>
        </p:txBody>
      </p:sp>
      <p:sp>
        <p:nvSpPr>
          <p:cNvPr id="4" name="Text Placeholder 3"/>
          <p:cNvSpPr>
            <a:spLocks noGrp="1"/>
          </p:cNvSpPr>
          <p:nvPr>
            <p:ph type="body" sz="half" idx="2"/>
          </p:nvPr>
        </p:nvSpPr>
        <p:spPr>
          <a:xfrm>
            <a:off x="1792288" y="5589240"/>
            <a:ext cx="5486400" cy="582960"/>
          </a:xfrm>
        </p:spPr>
        <p:txBody>
          <a:bodyPr>
            <a:normAutofit/>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Slide Number Placeholder 6"/>
          <p:cNvSpPr>
            <a:spLocks noGrp="1"/>
          </p:cNvSpPr>
          <p:nvPr>
            <p:ph type="sldNum" sz="quarter" idx="12"/>
          </p:nvPr>
        </p:nvSpPr>
        <p:spPr/>
        <p:txBody>
          <a:bodyPr/>
          <a:lstStyle/>
          <a:p>
            <a:fld id="{E7C09D23-6CBC-4C17-AD4F-AE8479CB094F}" type="slidenum">
              <a:rPr lang="en-CA" smtClean="0"/>
              <a:t>‹#›</a:t>
            </a:fld>
            <a:endParaRPr lang="en-CA"/>
          </a:p>
        </p:txBody>
      </p:sp>
      <p:pic>
        <p:nvPicPr>
          <p:cNvPr id="8" name="Picture 5" descr="Brand_powerpoint_justlogo"/>
          <p:cNvPicPr>
            <a:picLocks noChangeAspect="1" noChangeArrowheads="1"/>
          </p:cNvPicPr>
          <p:nvPr userDrawn="1"/>
        </p:nvPicPr>
        <p:blipFill>
          <a:blip r:embed="rId2" cstate="print"/>
          <a:srcRect/>
          <a:stretch>
            <a:fillRect/>
          </a:stretch>
        </p:blipFill>
        <p:spPr bwMode="auto">
          <a:xfrm>
            <a:off x="7696200" y="152400"/>
            <a:ext cx="1212850" cy="904875"/>
          </a:xfrm>
          <a:prstGeom prst="rect">
            <a:avLst/>
          </a:prstGeom>
          <a:noFill/>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88640"/>
            <a:ext cx="7139136" cy="936104"/>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457200" y="1340768"/>
            <a:ext cx="8229600" cy="478539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pitchFamily="34" charset="0"/>
                <a:cs typeface="Arial" pitchFamily="34" charset="0"/>
              </a:defRPr>
            </a:lvl1pPr>
          </a:lstStyle>
          <a:p>
            <a:fld id="{E7C09D23-6CBC-4C17-AD4F-AE8479CB094F}" type="slidenum">
              <a:rPr lang="en-CA" smtClean="0"/>
              <a:pPr/>
              <a:t>‹#›</a:t>
            </a:fld>
            <a:endParaRPr lang="en-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spcBef>
          <a:spcPct val="0"/>
        </a:spcBef>
        <a:buNone/>
        <a:defRPr sz="3600" kern="1200">
          <a:solidFill>
            <a:schemeClr val="tx1"/>
          </a:solidFill>
          <a:latin typeface="Arial" pitchFamily="34" charset="0"/>
          <a:ea typeface="+mj-ea"/>
          <a:cs typeface="Arial" pitchFamily="34" charset="0"/>
        </a:defRPr>
      </a:lvl1pPr>
    </p:titleStyle>
    <p:bodyStyle>
      <a:lvl1pPr marL="342900" indent="-342900" algn="l" defTabSz="914400" rtl="0" eaLnBrk="1" latinLnBrk="0" hangingPunct="1">
        <a:spcBef>
          <a:spcPct val="20000"/>
        </a:spcBef>
        <a:buSzPct val="80000"/>
        <a:buFont typeface="Arial" pitchFamily="34" charset="0"/>
        <a:buChar char="•"/>
        <a:defRPr sz="2800" kern="1200">
          <a:solidFill>
            <a:schemeClr val="tx1"/>
          </a:solidFill>
          <a:latin typeface="Arial" pitchFamily="34" charset="0"/>
          <a:ea typeface="+mn-ea"/>
          <a:cs typeface="Arial" pitchFamily="34" charset="0"/>
        </a:defRPr>
      </a:lvl1pPr>
      <a:lvl2pPr marL="630238" indent="-182563" algn="l" defTabSz="914400" rtl="0" eaLnBrk="1" latinLnBrk="0" hangingPunct="1">
        <a:spcBef>
          <a:spcPct val="20000"/>
        </a:spcBef>
        <a:buSzPct val="80000"/>
        <a:buFont typeface="Arial" pitchFamily="34" charset="0"/>
        <a:buChar char="•"/>
        <a:defRPr sz="2400" kern="1200">
          <a:solidFill>
            <a:schemeClr val="tx1"/>
          </a:solidFill>
          <a:latin typeface="Arial" pitchFamily="34" charset="0"/>
          <a:ea typeface="+mn-ea"/>
          <a:cs typeface="Arial" pitchFamily="34" charset="0"/>
        </a:defRPr>
      </a:lvl2pPr>
      <a:lvl3pPr marL="804863" indent="-155575" algn="l" defTabSz="804863" rtl="0" eaLnBrk="1" latinLnBrk="0" hangingPunct="1">
        <a:spcBef>
          <a:spcPct val="20000"/>
        </a:spcBef>
        <a:buSzPct val="80000"/>
        <a:buFont typeface="Arial" pitchFamily="34" charset="0"/>
        <a:buChar char="•"/>
        <a:defRPr sz="2000" kern="1200">
          <a:solidFill>
            <a:schemeClr val="tx1"/>
          </a:solidFill>
          <a:latin typeface="Arial" pitchFamily="34" charset="0"/>
          <a:ea typeface="+mn-ea"/>
          <a:cs typeface="Arial" pitchFamily="34" charset="0"/>
        </a:defRPr>
      </a:lvl3pPr>
      <a:lvl4pPr marL="987425" indent="-165100" algn="l" defTabSz="914400" rtl="0" eaLnBrk="1" latinLnBrk="0" hangingPunct="1">
        <a:spcBef>
          <a:spcPct val="20000"/>
        </a:spcBef>
        <a:buSzPct val="80000"/>
        <a:buFont typeface="Arial" pitchFamily="34" charset="0"/>
        <a:buChar char="•"/>
        <a:tabLst/>
        <a:defRPr sz="2000" kern="1200">
          <a:solidFill>
            <a:schemeClr val="tx1"/>
          </a:solidFill>
          <a:latin typeface="Arial" pitchFamily="34" charset="0"/>
          <a:ea typeface="+mn-ea"/>
          <a:cs typeface="Arial" pitchFamily="34" charset="0"/>
        </a:defRPr>
      </a:lvl4pPr>
      <a:lvl5pPr marL="1162050" indent="-173038" algn="l" defTabSz="914400" rtl="0" eaLnBrk="1" latinLnBrk="0" hangingPunct="1">
        <a:spcBef>
          <a:spcPct val="20000"/>
        </a:spcBef>
        <a:buSzPct val="80000"/>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hyperlink" Target="http://www.vancity.com/aboriginalcommunities"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www.vancity.com/grant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a:bodyPr>
          <a:lstStyle/>
          <a:p>
            <a:r>
              <a:rPr lang="en-US" dirty="0"/>
              <a:t>BC Aboriginal Funding </a:t>
            </a:r>
            <a:r>
              <a:rPr lang="en-US" dirty="0" smtClean="0"/>
              <a:t>Conference</a:t>
            </a:r>
            <a:endParaRPr lang="en-CA" dirty="0"/>
          </a:p>
        </p:txBody>
      </p:sp>
      <p:sp>
        <p:nvSpPr>
          <p:cNvPr id="7" name="Subtitle 6"/>
          <p:cNvSpPr>
            <a:spLocks noGrp="1"/>
          </p:cNvSpPr>
          <p:nvPr>
            <p:ph type="subTitle" idx="1"/>
          </p:nvPr>
        </p:nvSpPr>
        <p:spPr>
          <a:xfrm>
            <a:off x="1372394" y="3356993"/>
            <a:ext cx="6400800" cy="648072"/>
          </a:xfrm>
        </p:spPr>
        <p:txBody>
          <a:bodyPr>
            <a:normAutofit/>
          </a:bodyPr>
          <a:lstStyle/>
          <a:p>
            <a:r>
              <a:rPr lang="en-CA" dirty="0" smtClean="0"/>
              <a:t>Vancouver </a:t>
            </a:r>
            <a:r>
              <a:rPr lang="en-CA" dirty="0" smtClean="0"/>
              <a:t>- September </a:t>
            </a:r>
            <a:r>
              <a:rPr lang="en-CA" dirty="0" smtClean="0"/>
              <a:t>22, 2016</a:t>
            </a:r>
            <a:endParaRPr lang="en-CA"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CA" altLang="en-US" smtClean="0"/>
              <a:t>	</a:t>
            </a:r>
            <a:endParaRPr lang="en-US" altLang="en-US" smtClean="0"/>
          </a:p>
        </p:txBody>
      </p:sp>
      <p:pic>
        <p:nvPicPr>
          <p:cNvPr id="16387" name="Picture 5" descr="C:\Users\steande\Desktop\GM%20wall%20mural%201.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1752600" y="944563"/>
            <a:ext cx="5410200" cy="5351462"/>
          </a:xfrm>
          <a:noFill/>
        </p:spPr>
      </p:pic>
    </p:spTree>
    <p:extLst>
      <p:ext uri="{BB962C8B-B14F-4D97-AF65-F5344CB8AC3E}">
        <p14:creationId xmlns:p14="http://schemas.microsoft.com/office/powerpoint/2010/main" val="2147017204"/>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468313" y="269875"/>
            <a:ext cx="6840537" cy="1143000"/>
          </a:xfrm>
        </p:spPr>
        <p:txBody>
          <a:bodyPr anchor="t">
            <a:normAutofit/>
          </a:bodyPr>
          <a:lstStyle/>
          <a:p>
            <a:pPr eaLnBrk="1" hangingPunct="1"/>
            <a:r>
              <a:rPr lang="en-US" altLang="en-US" sz="4400" dirty="0" smtClean="0">
                <a:latin typeface="Calibri" panose="020F0502020204030204" pitchFamily="34" charset="0"/>
              </a:rPr>
              <a:t>Guiding Principles</a:t>
            </a:r>
          </a:p>
        </p:txBody>
      </p:sp>
      <p:sp>
        <p:nvSpPr>
          <p:cNvPr id="17411" name="Rectangle 3"/>
          <p:cNvSpPr>
            <a:spLocks noGrp="1" noChangeArrowheads="1"/>
          </p:cNvSpPr>
          <p:nvPr>
            <p:ph type="body" idx="1"/>
          </p:nvPr>
        </p:nvSpPr>
        <p:spPr>
          <a:xfrm>
            <a:off x="457200" y="1981200"/>
            <a:ext cx="8229600" cy="4373563"/>
          </a:xfrm>
        </p:spPr>
        <p:txBody>
          <a:bodyPr>
            <a:normAutofit/>
          </a:bodyPr>
          <a:lstStyle/>
          <a:p>
            <a:r>
              <a:rPr lang="en-CA" dirty="0" smtClean="0"/>
              <a:t>Co-operative </a:t>
            </a:r>
            <a:r>
              <a:rPr lang="en-CA" dirty="0"/>
              <a:t>principles and practices are flourishing in the </a:t>
            </a:r>
            <a:r>
              <a:rPr lang="en-CA" dirty="0" smtClean="0"/>
              <a:t>community</a:t>
            </a:r>
          </a:p>
          <a:p>
            <a:pPr marL="0" indent="0">
              <a:buNone/>
            </a:pPr>
            <a:endParaRPr lang="en-CA" dirty="0"/>
          </a:p>
          <a:p>
            <a:r>
              <a:rPr lang="en-CA" dirty="0"/>
              <a:t>Social justice and financial inclusion are enhanced in our members’ </a:t>
            </a:r>
            <a:r>
              <a:rPr lang="en-CA" dirty="0" smtClean="0"/>
              <a:t>communities</a:t>
            </a:r>
          </a:p>
          <a:p>
            <a:pPr marL="0" indent="0">
              <a:buNone/>
            </a:pPr>
            <a:endParaRPr lang="en-CA" dirty="0" smtClean="0"/>
          </a:p>
          <a:p>
            <a:r>
              <a:rPr lang="en-CA" dirty="0"/>
              <a:t>Environmental sustainability  of our members’ lives and their communities are enhanced</a:t>
            </a:r>
            <a:endParaRPr lang="en-US" dirty="0"/>
          </a:p>
        </p:txBody>
      </p:sp>
    </p:spTree>
    <p:extLst>
      <p:ext uri="{BB962C8B-B14F-4D97-AF65-F5344CB8AC3E}">
        <p14:creationId xmlns:p14="http://schemas.microsoft.com/office/powerpoint/2010/main" val="3226614245"/>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07705" y="116632"/>
            <a:ext cx="4976863" cy="6192688"/>
          </a:xfrm>
        </p:spPr>
      </p:pic>
    </p:spTree>
    <p:extLst>
      <p:ext uri="{BB962C8B-B14F-4D97-AF65-F5344CB8AC3E}">
        <p14:creationId xmlns:p14="http://schemas.microsoft.com/office/powerpoint/2010/main" val="40899958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Investing for Impact</a:t>
            </a:r>
            <a:endParaRPr lang="en-US" dirty="0"/>
          </a:p>
        </p:txBody>
      </p:sp>
      <p:pic>
        <p:nvPicPr>
          <p:cNvPr id="4" name="Picture 2" descr="D:\ClaudetteCarracedo_VC_VcrNativeHousingSoc_DESAT.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985058" y="1341813"/>
            <a:ext cx="7173884" cy="4783975"/>
          </a:xfrm>
        </p:spPr>
      </p:pic>
    </p:spTree>
    <p:extLst>
      <p:ext uri="{BB962C8B-B14F-4D97-AF65-F5344CB8AC3E}">
        <p14:creationId xmlns:p14="http://schemas.microsoft.com/office/powerpoint/2010/main" val="41937272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Programs</a:t>
            </a:r>
            <a:endParaRPr lang="en-US" dirty="0"/>
          </a:p>
        </p:txBody>
      </p:sp>
      <p:sp>
        <p:nvSpPr>
          <p:cNvPr id="3" name="Content Placeholder 2"/>
          <p:cNvSpPr>
            <a:spLocks noGrp="1"/>
          </p:cNvSpPr>
          <p:nvPr>
            <p:ph idx="1"/>
          </p:nvPr>
        </p:nvSpPr>
        <p:spPr/>
        <p:txBody>
          <a:bodyPr/>
          <a:lstStyle/>
          <a:p>
            <a:endParaRPr lang="en-CA" dirty="0" smtClean="0"/>
          </a:p>
          <a:p>
            <a:r>
              <a:rPr lang="en-CA" dirty="0" smtClean="0"/>
              <a:t>Local Branch Grants</a:t>
            </a:r>
          </a:p>
          <a:p>
            <a:r>
              <a:rPr lang="en-CA" dirty="0" smtClean="0"/>
              <a:t>Community Project Grants</a:t>
            </a:r>
          </a:p>
          <a:p>
            <a:r>
              <a:rPr lang="en-CA" dirty="0" smtClean="0"/>
              <a:t>Strategic and Mission Based Grants</a:t>
            </a:r>
          </a:p>
          <a:p>
            <a:r>
              <a:rPr lang="en-CA" dirty="0" err="1" smtClean="0"/>
              <a:t>Envirofund</a:t>
            </a:r>
            <a:r>
              <a:rPr lang="en-CA" dirty="0" smtClean="0"/>
              <a:t> </a:t>
            </a:r>
          </a:p>
          <a:p>
            <a:r>
              <a:rPr lang="en-CA" dirty="0" smtClean="0"/>
              <a:t>Social </a:t>
            </a:r>
            <a:r>
              <a:rPr lang="en-CA" dirty="0" smtClean="0"/>
              <a:t>Purpose Real </a:t>
            </a:r>
            <a:r>
              <a:rPr lang="en-CA" dirty="0" smtClean="0"/>
              <a:t>Estate</a:t>
            </a:r>
            <a:endParaRPr lang="en-CA" dirty="0" smtClean="0"/>
          </a:p>
        </p:txBody>
      </p:sp>
    </p:spTree>
    <p:extLst>
      <p:ext uri="{BB962C8B-B14F-4D97-AF65-F5344CB8AC3E}">
        <p14:creationId xmlns:p14="http://schemas.microsoft.com/office/powerpoint/2010/main" val="41555245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Diagram 15"/>
          <p:cNvGraphicFramePr/>
          <p:nvPr>
            <p:extLst/>
          </p:nvPr>
        </p:nvGraphicFramePr>
        <p:xfrm>
          <a:off x="323527" y="332656"/>
          <a:ext cx="8496945" cy="64807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8" name="Rectangle 27"/>
          <p:cNvSpPr/>
          <p:nvPr/>
        </p:nvSpPr>
        <p:spPr>
          <a:xfrm rot="20473242">
            <a:off x="4311810" y="4859321"/>
            <a:ext cx="1449436" cy="461665"/>
          </a:xfrm>
          <a:prstGeom prst="rect">
            <a:avLst/>
          </a:prstGeom>
          <a:noFill/>
        </p:spPr>
        <p:txBody>
          <a:bodyPr wrap="none" lIns="91440" tIns="45720" rIns="91440" bIns="45720">
            <a:spAutoFit/>
          </a:bodyPr>
          <a:lstStyle/>
          <a:p>
            <a:pPr algn="ctr" fontAlgn="base">
              <a:spcBef>
                <a:spcPct val="0"/>
              </a:spcBef>
              <a:spcAft>
                <a:spcPct val="0"/>
              </a:spcAft>
            </a:pPr>
            <a:r>
              <a:rPr lang="en-US" sz="2400" b="1" dirty="0">
                <a:ln w="12700">
                  <a:solidFill>
                    <a:srgbClr val="1F497D">
                      <a:satMod val="155000"/>
                    </a:srgbClr>
                  </a:solidFill>
                  <a:prstDash val="solid"/>
                </a:ln>
                <a:solidFill>
                  <a:srgbClr val="EEECE1">
                    <a:tint val="85000"/>
                    <a:satMod val="155000"/>
                  </a:srgbClr>
                </a:solidFill>
                <a:effectLst>
                  <a:outerShdw blurRad="41275" dist="20320" dir="1800000" algn="tl" rotWithShape="0">
                    <a:srgbClr val="000000">
                      <a:alpha val="40000"/>
                    </a:srgbClr>
                  </a:outerShdw>
                </a:effectLst>
                <a:latin typeface="Arial" charset="0"/>
                <a:cs typeface="Arial" charset="0"/>
              </a:rPr>
              <a:t>Hand Up</a:t>
            </a:r>
          </a:p>
        </p:txBody>
      </p:sp>
      <p:grpSp>
        <p:nvGrpSpPr>
          <p:cNvPr id="11" name="Group 10"/>
          <p:cNvGrpSpPr/>
          <p:nvPr/>
        </p:nvGrpSpPr>
        <p:grpSpPr>
          <a:xfrm>
            <a:off x="2555776" y="1764988"/>
            <a:ext cx="3754541" cy="3754541"/>
            <a:chOff x="5172590" y="1305582"/>
            <a:chExt cx="3754541" cy="3754541"/>
          </a:xfrm>
        </p:grpSpPr>
        <p:sp>
          <p:nvSpPr>
            <p:cNvPr id="12" name="Oval 11"/>
            <p:cNvSpPr/>
            <p:nvPr/>
          </p:nvSpPr>
          <p:spPr>
            <a:xfrm>
              <a:off x="5172590" y="1305582"/>
              <a:ext cx="3754541" cy="3754541"/>
            </a:xfrm>
            <a:prstGeom prst="ellipse">
              <a:avLst/>
            </a:prstGeom>
            <a:blipFill rotWithShape="0">
              <a:blip r:embed="rId8"/>
              <a:stretch>
                <a:fillRect/>
              </a:stretch>
            </a:blipFill>
          </p:spPr>
          <p:style>
            <a:lnRef idx="2">
              <a:schemeClr val="lt1">
                <a:hueOff val="0"/>
                <a:satOff val="0"/>
                <a:lumOff val="0"/>
                <a:alphaOff val="0"/>
              </a:schemeClr>
            </a:lnRef>
            <a:fillRef idx="1">
              <a:scrgbClr r="0" g="0" b="0"/>
            </a:fillRef>
            <a:effectRef idx="0">
              <a:schemeClr val="accent2">
                <a:shade val="80000"/>
                <a:alpha val="50000"/>
                <a:hueOff val="0"/>
                <a:satOff val="0"/>
                <a:lumOff val="0"/>
                <a:alphaOff val="0"/>
              </a:schemeClr>
            </a:effectRef>
            <a:fontRef idx="minor">
              <a:schemeClr val="tx1"/>
            </a:fontRef>
          </p:style>
        </p:sp>
        <p:sp>
          <p:nvSpPr>
            <p:cNvPr id="13" name="Oval 4"/>
            <p:cNvSpPr/>
            <p:nvPr/>
          </p:nvSpPr>
          <p:spPr>
            <a:xfrm>
              <a:off x="5722430" y="1855422"/>
              <a:ext cx="2654861" cy="2654861"/>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82550" tIns="82550" rIns="82550" bIns="82550" numCol="1" spcCol="1270" anchor="ctr" anchorCtr="0">
              <a:noAutofit/>
            </a:bodyPr>
            <a:lstStyle/>
            <a:p>
              <a:pPr algn="ctr" defTabSz="2889250" fontAlgn="base">
                <a:lnSpc>
                  <a:spcPct val="90000"/>
                </a:lnSpc>
                <a:spcBef>
                  <a:spcPct val="0"/>
                </a:spcBef>
                <a:spcAft>
                  <a:spcPct val="35000"/>
                </a:spcAft>
              </a:pPr>
              <a:r>
                <a:rPr lang="en-CA" sz="6500" dirty="0">
                  <a:solidFill>
                    <a:prstClr val="black"/>
                  </a:solidFill>
                </a:rPr>
                <a:t> </a:t>
              </a:r>
              <a:endParaRPr lang="en-US" sz="6500" dirty="0">
                <a:solidFill>
                  <a:prstClr val="black"/>
                </a:solidFill>
              </a:endParaRPr>
            </a:p>
          </p:txBody>
        </p:sp>
      </p:grpSp>
      <p:graphicFrame>
        <p:nvGraphicFramePr>
          <p:cNvPr id="27" name="Chart 26"/>
          <p:cNvGraphicFramePr/>
          <p:nvPr>
            <p:extLst/>
          </p:nvPr>
        </p:nvGraphicFramePr>
        <p:xfrm>
          <a:off x="1475656" y="1700808"/>
          <a:ext cx="6096000" cy="4091570"/>
        </p:xfrm>
        <a:graphic>
          <a:graphicData uri="http://schemas.openxmlformats.org/drawingml/2006/chart">
            <c:chart xmlns:c="http://schemas.openxmlformats.org/drawingml/2006/chart" xmlns:r="http://schemas.openxmlformats.org/officeDocument/2006/relationships" r:id="rId9"/>
          </a:graphicData>
        </a:graphic>
      </p:graphicFrame>
      <p:sp>
        <p:nvSpPr>
          <p:cNvPr id="14" name="Rectangle 13"/>
          <p:cNvSpPr/>
          <p:nvPr/>
        </p:nvSpPr>
        <p:spPr>
          <a:xfrm rot="20473242">
            <a:off x="4275311" y="5011721"/>
            <a:ext cx="1449436" cy="461665"/>
          </a:xfrm>
          <a:prstGeom prst="rect">
            <a:avLst/>
          </a:prstGeom>
          <a:noFill/>
        </p:spPr>
        <p:txBody>
          <a:bodyPr wrap="none" lIns="91440" tIns="45720" rIns="91440" bIns="45720">
            <a:spAutoFit/>
          </a:bodyPr>
          <a:lstStyle/>
          <a:p>
            <a:pPr algn="ctr" fontAlgn="base">
              <a:spcBef>
                <a:spcPct val="0"/>
              </a:spcBef>
              <a:spcAft>
                <a:spcPct val="0"/>
              </a:spcAft>
            </a:pPr>
            <a:r>
              <a:rPr lang="en-US" sz="2400" b="1" dirty="0">
                <a:ln w="12700">
                  <a:solidFill>
                    <a:srgbClr val="1F497D">
                      <a:satMod val="155000"/>
                    </a:srgbClr>
                  </a:solidFill>
                  <a:prstDash val="solid"/>
                </a:ln>
                <a:solidFill>
                  <a:srgbClr val="EEECE1">
                    <a:tint val="85000"/>
                    <a:satMod val="155000"/>
                  </a:srgbClr>
                </a:solidFill>
                <a:effectLst>
                  <a:outerShdw blurRad="41275" dist="20320" dir="1800000" algn="tl" rotWithShape="0">
                    <a:srgbClr val="000000">
                      <a:alpha val="40000"/>
                    </a:srgbClr>
                  </a:outerShdw>
                </a:effectLst>
                <a:latin typeface="Arial" charset="0"/>
                <a:cs typeface="Arial" charset="0"/>
              </a:rPr>
              <a:t>Hand Up</a:t>
            </a:r>
          </a:p>
        </p:txBody>
      </p:sp>
    </p:spTree>
    <p:extLst>
      <p:ext uri="{BB962C8B-B14F-4D97-AF65-F5344CB8AC3E}">
        <p14:creationId xmlns:p14="http://schemas.microsoft.com/office/powerpoint/2010/main" val="27623241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lstStyle/>
          <a:p>
            <a:r>
              <a:rPr lang="en-CA" altLang="en-US" sz="4400" smtClean="0">
                <a:latin typeface="Calibri" panose="020F0502020204030204" pitchFamily="34" charset="0"/>
              </a:rPr>
              <a:t>Vancity contacts</a:t>
            </a:r>
            <a:endParaRPr lang="en-US" altLang="en-US" sz="4400" smtClean="0">
              <a:latin typeface="Calibri" panose="020F0502020204030204" pitchFamily="34" charset="0"/>
            </a:endParaRPr>
          </a:p>
        </p:txBody>
      </p:sp>
      <p:sp>
        <p:nvSpPr>
          <p:cNvPr id="40963" name="Content Placeholder 2"/>
          <p:cNvSpPr>
            <a:spLocks noGrp="1"/>
          </p:cNvSpPr>
          <p:nvPr>
            <p:ph idx="1"/>
          </p:nvPr>
        </p:nvSpPr>
        <p:spPr/>
        <p:txBody>
          <a:bodyPr>
            <a:normAutofit/>
          </a:bodyPr>
          <a:lstStyle/>
          <a:p>
            <a:pPr marL="0" indent="0">
              <a:buFont typeface="Arial" panose="020B0604020202020204" pitchFamily="34" charset="0"/>
              <a:buNone/>
            </a:pPr>
            <a:endParaRPr lang="en-US" altLang="en-US" b="1" i="1" dirty="0" smtClean="0">
              <a:latin typeface="Calibri" panose="020F0502020204030204" pitchFamily="34" charset="0"/>
            </a:endParaRPr>
          </a:p>
          <a:p>
            <a:pPr marL="0" indent="0">
              <a:buFont typeface="Arial" panose="020B0604020202020204" pitchFamily="34" charset="0"/>
              <a:buNone/>
            </a:pPr>
            <a:r>
              <a:rPr lang="en-US" altLang="en-US" b="1" i="1" dirty="0" smtClean="0">
                <a:latin typeface="Calibri" panose="020F0502020204030204" pitchFamily="34" charset="0"/>
              </a:rPr>
              <a:t>Stewart </a:t>
            </a:r>
            <a:r>
              <a:rPr lang="en-US" altLang="en-US" b="1" i="1" dirty="0" smtClean="0">
                <a:latin typeface="Calibri" panose="020F0502020204030204" pitchFamily="34" charset="0"/>
              </a:rPr>
              <a:t>Anderson, Manager, Indigenous Partnerships</a:t>
            </a:r>
          </a:p>
          <a:p>
            <a:pPr marL="0" indent="0">
              <a:buFont typeface="Arial" panose="020B0604020202020204" pitchFamily="34" charset="0"/>
              <a:buNone/>
            </a:pPr>
            <a:r>
              <a:rPr lang="en-US" altLang="en-US" b="1" i="1" dirty="0" smtClean="0">
                <a:latin typeface="Calibri" panose="020F0502020204030204" pitchFamily="34" charset="0"/>
              </a:rPr>
              <a:t/>
            </a:r>
            <a:br>
              <a:rPr lang="en-US" altLang="en-US" b="1" i="1" dirty="0" smtClean="0">
                <a:latin typeface="Calibri" panose="020F0502020204030204" pitchFamily="34" charset="0"/>
              </a:rPr>
            </a:br>
            <a:r>
              <a:rPr lang="en-US" altLang="en-US" i="1" dirty="0" smtClean="0">
                <a:latin typeface="Calibri" panose="020F0502020204030204" pitchFamily="34" charset="0"/>
              </a:rPr>
              <a:t>To learn more about our work with Aboriginal Not for Profit and First Nation government organizations visit </a:t>
            </a:r>
            <a:r>
              <a:rPr lang="en-US" altLang="en-US" i="1" dirty="0" smtClean="0">
                <a:latin typeface="Calibri" panose="020F0502020204030204" pitchFamily="34" charset="0"/>
                <a:hlinkClick r:id="rId3"/>
              </a:rPr>
              <a:t>www.vancity.com/aboriginalcommunities</a:t>
            </a:r>
            <a:endParaRPr lang="en-US" altLang="en-US" i="1" dirty="0" smtClean="0">
              <a:latin typeface="Calibri" panose="020F0502020204030204" pitchFamily="34" charset="0"/>
            </a:endParaRPr>
          </a:p>
          <a:p>
            <a:pPr marL="0" indent="0">
              <a:buFont typeface="Arial" panose="020B0604020202020204" pitchFamily="34" charset="0"/>
              <a:buNone/>
            </a:pPr>
            <a:r>
              <a:rPr lang="en-US" altLang="en-US" i="1" dirty="0">
                <a:latin typeface="Calibri" panose="020F0502020204030204" pitchFamily="34" charset="0"/>
              </a:rPr>
              <a:t/>
            </a:r>
            <a:br>
              <a:rPr lang="en-US" altLang="en-US" i="1" dirty="0">
                <a:latin typeface="Calibri" panose="020F0502020204030204" pitchFamily="34" charset="0"/>
              </a:rPr>
            </a:br>
            <a:r>
              <a:rPr lang="en-US" altLang="en-US" i="1" dirty="0">
                <a:latin typeface="Calibri" panose="020F0502020204030204" pitchFamily="34" charset="0"/>
                <a:hlinkClick r:id="rId4"/>
              </a:rPr>
              <a:t>www.vancity.com/grants</a:t>
            </a:r>
            <a:endParaRPr lang="en-US" altLang="en-US" i="1" dirty="0">
              <a:latin typeface="Calibri" panose="020F0502020204030204" pitchFamily="34" charset="0"/>
            </a:endParaRPr>
          </a:p>
          <a:p>
            <a:pPr marL="0" indent="0">
              <a:buFont typeface="Arial" panose="020B0604020202020204" pitchFamily="34" charset="0"/>
              <a:buNone/>
            </a:pPr>
            <a:endParaRPr lang="en-US" altLang="en-US" dirty="0" smtClean="0"/>
          </a:p>
        </p:txBody>
      </p:sp>
    </p:spTree>
    <p:extLst>
      <p:ext uri="{BB962C8B-B14F-4D97-AF65-F5344CB8AC3E}">
        <p14:creationId xmlns:p14="http://schemas.microsoft.com/office/powerpoint/2010/main" val="32403500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endParaRPr lang="en-US" altLang="en-US" smtClean="0"/>
          </a:p>
        </p:txBody>
      </p:sp>
      <p:sp>
        <p:nvSpPr>
          <p:cNvPr id="12291" name="Content Placeholder 2"/>
          <p:cNvSpPr>
            <a:spLocks noGrp="1"/>
          </p:cNvSpPr>
          <p:nvPr>
            <p:ph idx="1"/>
          </p:nvPr>
        </p:nvSpPr>
        <p:spPr/>
        <p:txBody>
          <a:bodyPr/>
          <a:lstStyle/>
          <a:p>
            <a:endParaRPr lang="en-US" altLang="en-US" smtClean="0"/>
          </a:p>
        </p:txBody>
      </p:sp>
      <p:pic>
        <p:nvPicPr>
          <p:cNvPr id="12292" name="Picture 2" descr="C:\Users\steande\AppData\Local\Microsoft\Windows\Temporary Internet Files\Content.Outlook\Y1C0GTUS\CI_ReconciliationCanada_slide_10x7 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618245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BC Funders conference Sept 2015.potx" id="{DC8E4BF8-FDBF-4886-BFDF-C714AF59DCD7}" vid="{55F44237-B5AF-4E0E-803F-CFE0A8E14F3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744814E760EE04886DE658D90D502A1" ma:contentTypeVersion="1" ma:contentTypeDescription="Create a new document." ma:contentTypeScope="" ma:versionID="062203ac46efe56d098db4a4748ee07c">
  <xsd:schema xmlns:xsd="http://www.w3.org/2001/XMLSchema" xmlns:xs="http://www.w3.org/2001/XMLSchema" xmlns:p="http://schemas.microsoft.com/office/2006/metadata/properties" xmlns:ns2="4588f895-da83-424c-9f0e-ba2c8846aa70" targetNamespace="http://schemas.microsoft.com/office/2006/metadata/properties" ma:root="true" ma:fieldsID="397ba554ecf56ce3203a446a84e04973" ns2:_="">
    <xsd:import namespace="4588f895-da83-424c-9f0e-ba2c8846aa70"/>
    <xsd:element name="properties">
      <xsd:complexType>
        <xsd:sequence>
          <xsd:element name="documentManagement">
            <xsd:complexType>
              <xsd:all>
                <xsd:element ref="ns2:Review_x0020_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88f895-da83-424c-9f0e-ba2c8846aa70" elementFormDefault="qualified">
    <xsd:import namespace="http://schemas.microsoft.com/office/2006/documentManagement/types"/>
    <xsd:import namespace="http://schemas.microsoft.com/office/infopath/2007/PartnerControls"/>
    <xsd:element name="Review_x0020_Date" ma:index="8" nillable="true" ma:displayName="Review Date" ma:format="DateOnly" ma:internalName="Review_x0020_Dat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Review_x0020_Date xmlns="4588f895-da83-424c-9f0e-ba2c8846aa70" xsi:nil="true"/>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ED95CA7C-5390-430A-8F4F-11689AC5CDE4}">
  <ds:schemaRefs>
    <ds:schemaRef ds:uri="http://schemas.microsoft.com/sharepoint/v3/contenttype/forms"/>
  </ds:schemaRefs>
</ds:datastoreItem>
</file>

<file path=customXml/itemProps2.xml><?xml version="1.0" encoding="utf-8"?>
<ds:datastoreItem xmlns:ds="http://schemas.openxmlformats.org/officeDocument/2006/customXml" ds:itemID="{120BDBDC-72F0-4A91-9DF7-B980AC21DDEE}"/>
</file>

<file path=customXml/itemProps3.xml><?xml version="1.0" encoding="utf-8"?>
<ds:datastoreItem xmlns:ds="http://schemas.openxmlformats.org/officeDocument/2006/customXml" ds:itemID="{D4B9543C-2384-4E6D-892B-0A3B07A9019D}">
  <ds:schemaRefs>
    <ds:schemaRef ds:uri="http://schemas.microsoft.com/office/2006/metadata/properties"/>
    <ds:schemaRef ds:uri="http://purl.org/dc/elements/1.1/"/>
    <ds:schemaRef ds:uri="b8c4f616-9773-47ae-b9e7-d4e7c9b7a155"/>
    <ds:schemaRef ds:uri="http://schemas.microsoft.com/office/infopath/2007/PartnerControls"/>
    <ds:schemaRef ds:uri="http://www.w3.org/XML/1998/namespace"/>
    <ds:schemaRef ds:uri="http://schemas.microsoft.com/office/2006/documentManagement/types"/>
    <ds:schemaRef ds:uri="http://purl.org/dc/terms/"/>
    <ds:schemaRef ds:uri="http://schemas.openxmlformats.org/package/2006/metadata/core-properties"/>
    <ds:schemaRef ds:uri="http://schemas.microsoft.com/sharepoint/v3"/>
    <ds:schemaRef ds:uri="http://purl.org/dc/dcmitype/"/>
  </ds:schemaRefs>
</ds:datastoreItem>
</file>

<file path=customXml/itemProps4.xml><?xml version="1.0" encoding="utf-8"?>
<ds:datastoreItem xmlns:ds="http://schemas.openxmlformats.org/officeDocument/2006/customXml" ds:itemID="{0A7EDF55-9876-4CAD-A46E-3A084FC51086}">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BC Funders conference Sept 2015</Template>
  <TotalTime>24</TotalTime>
  <Words>943</Words>
  <Application>Microsoft Office PowerPoint</Application>
  <PresentationFormat>On-screen Show (4:3)</PresentationFormat>
  <Paragraphs>93</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BC Aboriginal Funding Conference</vt:lpstr>
      <vt:lpstr> </vt:lpstr>
      <vt:lpstr>Guiding Principles</vt:lpstr>
      <vt:lpstr>PowerPoint Presentation</vt:lpstr>
      <vt:lpstr>Investing for Impact</vt:lpstr>
      <vt:lpstr>Programs</vt:lpstr>
      <vt:lpstr>PowerPoint Presentation</vt:lpstr>
      <vt:lpstr>Vancity contacts</vt:lpstr>
      <vt:lpstr>PowerPoint Presentation</vt:lpstr>
    </vt:vector>
  </TitlesOfParts>
  <Company>Inventure Solutions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 Aboriginal Funding Conference</dc:title>
  <dc:creator>Stewart Anderson</dc:creator>
  <cp:lastModifiedBy>Stewart Anderson</cp:lastModifiedBy>
  <cp:revision>3</cp:revision>
  <cp:lastPrinted>2015-09-24T18:03:12Z</cp:lastPrinted>
  <dcterms:created xsi:type="dcterms:W3CDTF">2015-09-24T17:44:22Z</dcterms:created>
  <dcterms:modified xsi:type="dcterms:W3CDTF">2016-09-21T20:16:51Z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0x0101009744814E760EE04886DE658D90D502A1</vt:lpwstr>
  </property>
  <property fmtid="{D5CDD505-2E9C-101B-9397-08002B2CF9AE}" pid="3" name="TemplateUrl">
    <vt:lpwstr/>
  </property>
  <property fmtid="{D5CDD505-2E9C-101B-9397-08002B2CF9AE}" pid="4" name="xd_Signature">
    <vt:bool>false</vt:bool>
  </property>
  <property fmtid="{D5CDD505-2E9C-101B-9397-08002B2CF9AE}" pid="5" name="xd_ProgID">
    <vt:lpwstr/>
  </property>
  <property fmtid="{D5CDD505-2E9C-101B-9397-08002B2CF9AE}" pid="6" name="_dlc_DocIdItemGuid">
    <vt:lpwstr>16243e6a-b9e7-4c46-bbcd-8c6fdbcc6f85</vt:lpwstr>
  </property>
</Properties>
</file>

<file path=docProps/thumbnail.jpeg>
</file>